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6"/>
  </p:notesMasterIdLst>
  <p:sldIdLst>
    <p:sldId id="257" r:id="rId2"/>
    <p:sldId id="360" r:id="rId3"/>
    <p:sldId id="364" r:id="rId4"/>
    <p:sldId id="368" r:id="rId5"/>
    <p:sldId id="354" r:id="rId6"/>
    <p:sldId id="357" r:id="rId7"/>
    <p:sldId id="359" r:id="rId8"/>
    <p:sldId id="345" r:id="rId9"/>
    <p:sldId id="311" r:id="rId10"/>
    <p:sldId id="328" r:id="rId11"/>
    <p:sldId id="329" r:id="rId12"/>
    <p:sldId id="367" r:id="rId13"/>
    <p:sldId id="261" r:id="rId14"/>
    <p:sldId id="350" r:id="rId15"/>
    <p:sldId id="263" r:id="rId16"/>
    <p:sldId id="265" r:id="rId17"/>
    <p:sldId id="325" r:id="rId18"/>
    <p:sldId id="331" r:id="rId19"/>
    <p:sldId id="337" r:id="rId20"/>
    <p:sldId id="266" r:id="rId21"/>
    <p:sldId id="361" r:id="rId22"/>
    <p:sldId id="363" r:id="rId23"/>
    <p:sldId id="327" r:id="rId24"/>
    <p:sldId id="352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0" y="12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/>
              <a:t>SUELDOS MÍNIMOS DE BOLSILLO  AMARILLO ES LA PARTE DEL SUELDO QUE NO DEPENDE DE LAS SUMAS DE GARANTÍA; AZUL O ROJO ES LA PARTE DEL SUELDO QUE SE USA PARA LLEGAR AL MÍNIMO GARANTIZADO</a:t>
            </a:r>
          </a:p>
        </c:rich>
      </c:tx>
      <c:layout>
        <c:manualLayout>
          <c:xMode val="edge"/>
          <c:yMode val="edge"/>
          <c:x val="0.2196644169478815"/>
          <c:y val="2.931054966443801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221226799050113"/>
          <c:y val="0.31491066804134649"/>
          <c:w val="0.79909750585138717"/>
          <c:h val="0.43958958559241024"/>
        </c:manualLayout>
      </c:layout>
      <c:barChart>
        <c:barDir val="col"/>
        <c:grouping val="stacked"/>
        <c:varyColors val="0"/>
        <c:ser>
          <c:idx val="2"/>
          <c:order val="0"/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23"/>
            <c:invertIfNegative val="0"/>
            <c:bubble3D val="0"/>
            <c:spPr>
              <a:solidFill>
                <a:srgbClr val="FFC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2345679012345678E-2"/>
                  <c:y val="-0.21887054754977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728395061728392E-3"/>
                  <c:y val="-0.17116799231456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9.2592592592592587E-3"/>
                  <c:y val="-0.12907750240114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6.1728395061728392E-3"/>
                  <c:y val="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3.0864197530864196E-3"/>
                  <c:y val="-0.182392122958141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0"/>
                  <c:y val="-0.14871973102740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3.0864197530864196E-3"/>
                  <c:y val="-0.22448261287155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'[comparado (2).xls]DIC 2013'!$P$96:$P$120</c:f>
              <c:strCache>
                <c:ptCount val="25"/>
                <c:pt idx="0">
                  <c:v>Tierra del Fuego</c:v>
                </c:pt>
                <c:pt idx="1">
                  <c:v>Santa Cruz</c:v>
                </c:pt>
                <c:pt idx="2">
                  <c:v>Santa Fe</c:v>
                </c:pt>
                <c:pt idx="3">
                  <c:v>La Pampa</c:v>
                </c:pt>
                <c:pt idx="4">
                  <c:v>Córdoba</c:v>
                </c:pt>
                <c:pt idx="5">
                  <c:v>La Rioja</c:v>
                </c:pt>
                <c:pt idx="6">
                  <c:v>Neuquén</c:v>
                </c:pt>
                <c:pt idx="7">
                  <c:v>Tucumán</c:v>
                </c:pt>
                <c:pt idx="8">
                  <c:v>Chubut</c:v>
                </c:pt>
                <c:pt idx="9">
                  <c:v>San Juan</c:v>
                </c:pt>
                <c:pt idx="10">
                  <c:v>Río Negro</c:v>
                </c:pt>
                <c:pt idx="11">
                  <c:v>Chaco</c:v>
                </c:pt>
                <c:pt idx="12">
                  <c:v>Buenos Aires</c:v>
                </c:pt>
                <c:pt idx="13">
                  <c:v>Salta </c:v>
                </c:pt>
                <c:pt idx="14">
                  <c:v>C. A. B. A.</c:v>
                </c:pt>
                <c:pt idx="15">
                  <c:v>Formosa</c:v>
                </c:pt>
                <c:pt idx="16">
                  <c:v>Corrientes</c:v>
                </c:pt>
                <c:pt idx="17">
                  <c:v>Santiago del Est.</c:v>
                </c:pt>
                <c:pt idx="18">
                  <c:v>Misiones</c:v>
                </c:pt>
                <c:pt idx="19">
                  <c:v>Jujuy</c:v>
                </c:pt>
                <c:pt idx="20">
                  <c:v>Mendoza</c:v>
                </c:pt>
                <c:pt idx="21">
                  <c:v>Entre Ríos</c:v>
                </c:pt>
                <c:pt idx="22">
                  <c:v>Catamarca</c:v>
                </c:pt>
                <c:pt idx="23">
                  <c:v>San Luís</c:v>
                </c:pt>
                <c:pt idx="24">
                  <c:v>PROMEDIO</c:v>
                </c:pt>
              </c:strCache>
            </c:strRef>
          </c:cat>
          <c:val>
            <c:numRef>
              <c:f>'[comparado (2).xls]DIC 2013'!$Q$96:$Q$120</c:f>
              <c:numCache>
                <c:formatCode>0.00</c:formatCode>
                <c:ptCount val="25"/>
                <c:pt idx="0">
                  <c:v>6908.2185013743992</c:v>
                </c:pt>
                <c:pt idx="1">
                  <c:v>6396.2957599999991</c:v>
                </c:pt>
                <c:pt idx="2">
                  <c:v>5016</c:v>
                </c:pt>
                <c:pt idx="3">
                  <c:v>4894.0490625000002</c:v>
                </c:pt>
                <c:pt idx="4">
                  <c:v>4546.4932898333327</c:v>
                </c:pt>
                <c:pt idx="5">
                  <c:v>4507.802097759999</c:v>
                </c:pt>
                <c:pt idx="6">
                  <c:v>4427.4806209999997</c:v>
                </c:pt>
                <c:pt idx="7">
                  <c:v>4234.6249424975003</c:v>
                </c:pt>
                <c:pt idx="8">
                  <c:v>4202.2436000000007</c:v>
                </c:pt>
                <c:pt idx="9">
                  <c:v>3502.2636639230773</c:v>
                </c:pt>
                <c:pt idx="10">
                  <c:v>3490.0545439969997</c:v>
                </c:pt>
                <c:pt idx="11">
                  <c:v>3486.8393348807504</c:v>
                </c:pt>
                <c:pt idx="12">
                  <c:v>3445.8070079999993</c:v>
                </c:pt>
                <c:pt idx="13">
                  <c:v>3416</c:v>
                </c:pt>
                <c:pt idx="14">
                  <c:v>3329.8965547943999</c:v>
                </c:pt>
                <c:pt idx="15">
                  <c:v>3299.1088719999998</c:v>
                </c:pt>
                <c:pt idx="16">
                  <c:v>3252.12465875</c:v>
                </c:pt>
                <c:pt idx="17">
                  <c:v>3178.5288668399999</c:v>
                </c:pt>
                <c:pt idx="18">
                  <c:v>3107.6108429639685</c:v>
                </c:pt>
                <c:pt idx="19">
                  <c:v>3101.2062820799997</c:v>
                </c:pt>
                <c:pt idx="20">
                  <c:v>3012.25</c:v>
                </c:pt>
                <c:pt idx="21">
                  <c:v>2939.3196605440007</c:v>
                </c:pt>
                <c:pt idx="22">
                  <c:v>2726.4787572999999</c:v>
                </c:pt>
                <c:pt idx="23">
                  <c:v>1838.7696410199997</c:v>
                </c:pt>
                <c:pt idx="24">
                  <c:v>3844.144440085769</c:v>
                </c:pt>
              </c:numCache>
            </c:numRef>
          </c:val>
        </c:ser>
        <c:ser>
          <c:idx val="0"/>
          <c:order val="1"/>
          <c:spPr>
            <a:solidFill>
              <a:srgbClr val="0070C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0070C0"/>
              </a:solidFill>
              <a:ln w="25400">
                <a:noFill/>
              </a:ln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 w="25400">
                <a:noFill/>
              </a:ln>
            </c:spPr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 w="25400">
                <a:noFill/>
              </a:ln>
            </c:spPr>
          </c:dPt>
          <c:dPt>
            <c:idx val="20"/>
            <c:invertIfNegative val="0"/>
            <c:bubble3D val="0"/>
            <c:spPr>
              <a:solidFill>
                <a:srgbClr val="0070C0"/>
              </a:solidFill>
              <a:ln w="25400">
                <a:noFill/>
              </a:ln>
            </c:spPr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 w="25400">
                <a:noFill/>
              </a:ln>
            </c:spPr>
          </c:dPt>
          <c:dPt>
            <c:idx val="22"/>
            <c:invertIfNegative val="0"/>
            <c:bubble3D val="0"/>
            <c:spPr>
              <a:solidFill>
                <a:srgbClr val="0070C0"/>
              </a:solidFill>
              <a:ln w="25400">
                <a:noFill/>
              </a:ln>
            </c:spPr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</c:dPt>
          <c:cat>
            <c:strRef>
              <c:f>'[comparado (2).xls]DIC 2013'!$P$96:$P$120</c:f>
              <c:strCache>
                <c:ptCount val="25"/>
                <c:pt idx="0">
                  <c:v>Tierra del Fuego</c:v>
                </c:pt>
                <c:pt idx="1">
                  <c:v>Santa Cruz</c:v>
                </c:pt>
                <c:pt idx="2">
                  <c:v>Santa Fe</c:v>
                </c:pt>
                <c:pt idx="3">
                  <c:v>La Pampa</c:v>
                </c:pt>
                <c:pt idx="4">
                  <c:v>Córdoba</c:v>
                </c:pt>
                <c:pt idx="5">
                  <c:v>La Rioja</c:v>
                </c:pt>
                <c:pt idx="6">
                  <c:v>Neuquén</c:v>
                </c:pt>
                <c:pt idx="7">
                  <c:v>Tucumán</c:v>
                </c:pt>
                <c:pt idx="8">
                  <c:v>Chubut</c:v>
                </c:pt>
                <c:pt idx="9">
                  <c:v>San Juan</c:v>
                </c:pt>
                <c:pt idx="10">
                  <c:v>Río Negro</c:v>
                </c:pt>
                <c:pt idx="11">
                  <c:v>Chaco</c:v>
                </c:pt>
                <c:pt idx="12">
                  <c:v>Buenos Aires</c:v>
                </c:pt>
                <c:pt idx="13">
                  <c:v>Salta </c:v>
                </c:pt>
                <c:pt idx="14">
                  <c:v>C. A. B. A.</c:v>
                </c:pt>
                <c:pt idx="15">
                  <c:v>Formosa</c:v>
                </c:pt>
                <c:pt idx="16">
                  <c:v>Corrientes</c:v>
                </c:pt>
                <c:pt idx="17">
                  <c:v>Santiago del Est.</c:v>
                </c:pt>
                <c:pt idx="18">
                  <c:v>Misiones</c:v>
                </c:pt>
                <c:pt idx="19">
                  <c:v>Jujuy</c:v>
                </c:pt>
                <c:pt idx="20">
                  <c:v>Mendoza</c:v>
                </c:pt>
                <c:pt idx="21">
                  <c:v>Entre Ríos</c:v>
                </c:pt>
                <c:pt idx="22">
                  <c:v>Catamarca</c:v>
                </c:pt>
                <c:pt idx="23">
                  <c:v>San Luís</c:v>
                </c:pt>
                <c:pt idx="24">
                  <c:v>PROMEDIO</c:v>
                </c:pt>
              </c:strCache>
            </c:strRef>
          </c:cat>
          <c:val>
            <c:numRef>
              <c:f>'[comparado (2).xls]DIC 2013'!$R$96:$R$120</c:f>
              <c:numCache>
                <c:formatCode>0.00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1133.2809375000002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418.83159999999953</c:v>
                </c:pt>
                <c:pt idx="9">
                  <c:v>0</c:v>
                </c:pt>
                <c:pt idx="10">
                  <c:v>1299.8530299700001</c:v>
                </c:pt>
                <c:pt idx="11">
                  <c:v>611.16066511924964</c:v>
                </c:pt>
                <c:pt idx="12">
                  <c:v>157.45151999999996</c:v>
                </c:pt>
                <c:pt idx="13">
                  <c:v>0</c:v>
                </c:pt>
                <c:pt idx="14">
                  <c:v>870.10344520560034</c:v>
                </c:pt>
                <c:pt idx="15">
                  <c:v>116.89112799999998</c:v>
                </c:pt>
                <c:pt idx="16">
                  <c:v>163.87534125000002</c:v>
                </c:pt>
                <c:pt idx="17">
                  <c:v>237.47113315999991</c:v>
                </c:pt>
                <c:pt idx="18">
                  <c:v>308.38915703603152</c:v>
                </c:pt>
                <c:pt idx="19" formatCode="#,##0.00_ ;\-#,##0.00\ ">
                  <c:v>498.79371792000029</c:v>
                </c:pt>
                <c:pt idx="20">
                  <c:v>487.75</c:v>
                </c:pt>
                <c:pt idx="21">
                  <c:v>476.68033945599927</c:v>
                </c:pt>
                <c:pt idx="22">
                  <c:v>873.52124270000013</c:v>
                </c:pt>
                <c:pt idx="23">
                  <c:v>2419.3603589800005</c:v>
                </c:pt>
                <c:pt idx="24">
                  <c:v>419.72556734570344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100"/>
        <c:axId val="148032128"/>
        <c:axId val="148049280"/>
      </c:barChart>
      <c:catAx>
        <c:axId val="14803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42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48049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049280"/>
        <c:scaling>
          <c:orientation val="minMax"/>
          <c:max val="75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_ \$\ * #,##0_ ;_ \$\ * \-#,##0_ ;_ \$\ * &quot;-&quot;_ ;_ @_ " sourceLinked="0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48032128"/>
        <c:crosses val="autoZero"/>
        <c:crossBetween val="between"/>
        <c:majorUnit val="500"/>
        <c:min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Gasto por alumno/a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Tierra del Fuego</c:v>
                </c:pt>
                <c:pt idx="1">
                  <c:v>Provincia de Bs As</c:v>
                </c:pt>
                <c:pt idx="2">
                  <c:v>Promedio Nacional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28845</c:v>
                </c:pt>
                <c:pt idx="1">
                  <c:v>10950</c:v>
                </c:pt>
                <c:pt idx="2">
                  <c:v>11098.9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324480"/>
        <c:axId val="146330368"/>
      </c:barChart>
      <c:catAx>
        <c:axId val="146324480"/>
        <c:scaling>
          <c:orientation val="minMax"/>
        </c:scaling>
        <c:delete val="0"/>
        <c:axPos val="b"/>
        <c:majorTickMark val="out"/>
        <c:minorTickMark val="none"/>
        <c:tickLblPos val="nextTo"/>
        <c:crossAx val="146330368"/>
        <c:crosses val="autoZero"/>
        <c:auto val="1"/>
        <c:lblAlgn val="ctr"/>
        <c:lblOffset val="100"/>
        <c:noMultiLvlLbl val="0"/>
      </c:catAx>
      <c:valAx>
        <c:axId val="146330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324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Coparticipación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Bs As</c:v>
                </c:pt>
                <c:pt idx="1">
                  <c:v>Capital Federal</c:v>
                </c:pt>
                <c:pt idx="2">
                  <c:v>Tierra de Fuego</c:v>
                </c:pt>
                <c:pt idx="3">
                  <c:v>Promedio Nac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1085</c:v>
                </c:pt>
                <c:pt idx="1">
                  <c:v>670</c:v>
                </c:pt>
                <c:pt idx="2" formatCode="General">
                  <c:v>7516</c:v>
                </c:pt>
                <c:pt idx="3" formatCode="General">
                  <c:v>1994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Recursos fiscales por h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Bs As</c:v>
                </c:pt>
                <c:pt idx="1">
                  <c:v>Capital Federal</c:v>
                </c:pt>
                <c:pt idx="2">
                  <c:v>Tierra de Fuego</c:v>
                </c:pt>
                <c:pt idx="3">
                  <c:v>Promedio Nac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4290</c:v>
                </c:pt>
                <c:pt idx="1">
                  <c:v>6679</c:v>
                </c:pt>
                <c:pt idx="2">
                  <c:v>21964</c:v>
                </c:pt>
                <c:pt idx="3">
                  <c:v>5824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759872"/>
        <c:axId val="147761408"/>
      </c:barChart>
      <c:catAx>
        <c:axId val="147759872"/>
        <c:scaling>
          <c:orientation val="minMax"/>
        </c:scaling>
        <c:delete val="0"/>
        <c:axPos val="b"/>
        <c:majorTickMark val="out"/>
        <c:minorTickMark val="none"/>
        <c:tickLblPos val="nextTo"/>
        <c:crossAx val="147761408"/>
        <c:crosses val="autoZero"/>
        <c:auto val="1"/>
        <c:lblAlgn val="ctr"/>
        <c:lblOffset val="100"/>
        <c:noMultiLvlLbl val="0"/>
      </c:catAx>
      <c:valAx>
        <c:axId val="14776140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7759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AR" dirty="0"/>
              <a:t>% que asisten a 5to año sobre la matrícula de </a:t>
            </a:r>
            <a:r>
              <a:rPr lang="es-AR" dirty="0" smtClean="0"/>
              <a:t>7º </a:t>
            </a:r>
            <a:r>
              <a:rPr lang="es-AR" dirty="0"/>
              <a:t>de primaria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que asisten a 5to año sobre la matrícula de 7o de primaria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Hoja1!$A$2:$A$4</c:f>
              <c:strCache>
                <c:ptCount val="3"/>
                <c:pt idx="0">
                  <c:v>Pública</c:v>
                </c:pt>
                <c:pt idx="1">
                  <c:v>Privada</c:v>
                </c:pt>
                <c:pt idx="2">
                  <c:v>Promedio nacional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0.4</c:v>
                </c:pt>
                <c:pt idx="1">
                  <c:v>0.78</c:v>
                </c:pt>
                <c:pt idx="2">
                  <c:v>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357568"/>
        <c:axId val="155359104"/>
      </c:barChart>
      <c:catAx>
        <c:axId val="155357568"/>
        <c:scaling>
          <c:orientation val="minMax"/>
        </c:scaling>
        <c:delete val="0"/>
        <c:axPos val="b"/>
        <c:majorTickMark val="out"/>
        <c:minorTickMark val="none"/>
        <c:tickLblPos val="nextTo"/>
        <c:crossAx val="155359104"/>
        <c:crosses val="autoZero"/>
        <c:auto val="1"/>
        <c:lblAlgn val="ctr"/>
        <c:lblOffset val="100"/>
        <c:noMultiLvlLbl val="0"/>
      </c:catAx>
      <c:valAx>
        <c:axId val="1553591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5357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20535587280214"/>
          <c:y val="0.21563162592822238"/>
          <c:w val="0.54298237245606895"/>
          <c:h val="0.7273887007485265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 w="10802">
              <a:solidFill>
                <a:schemeClr val="tx1"/>
              </a:solidFill>
              <a:prstDash val="solid"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2"/>
              </a:solidFill>
              <a:ln w="10802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1603">
                <a:noFill/>
              </a:ln>
            </c:spPr>
            <c:txPr>
              <a:bodyPr/>
              <a:lstStyle/>
              <a:p>
                <a:pPr>
                  <a:defRPr sz="153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Nación</c:v>
                </c:pt>
                <c:pt idx="1">
                  <c:v>Provincia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29.1</c:v>
                </c:pt>
                <c:pt idx="1">
                  <c:v>70.900000000000006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802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080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</c:dPt>
          <c:cat>
            <c:strRef>
              <c:f>Sheet1!$B$1:$C$1</c:f>
              <c:strCache>
                <c:ptCount val="2"/>
                <c:pt idx="0">
                  <c:v>Nación</c:v>
                </c:pt>
                <c:pt idx="1">
                  <c:v>Provincia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0802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solidFill>
      <a:schemeClr val="bg1"/>
    </a:solidFill>
    <a:ln>
      <a:noFill/>
    </a:ln>
  </c:spPr>
  <c:txPr>
    <a:bodyPr/>
    <a:lstStyle/>
    <a:p>
      <a:pPr>
        <a:defRPr sz="15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A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Jujuy</c:v>
                </c:pt>
                <c:pt idx="1">
                  <c:v>Prov. Bs As </c:v>
                </c:pt>
                <c:pt idx="2">
                  <c:v>Ciudad Bs As </c:v>
                </c:pt>
                <c:pt idx="3">
                  <c:v>Santa Cruz </c:v>
                </c:pt>
                <c:pt idx="4">
                  <c:v>Promedio Nac.</c:v>
                </c:pt>
                <c:pt idx="5">
                  <c:v>Gobierno Nacional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0.44</c:v>
                </c:pt>
                <c:pt idx="1">
                  <c:v>0.36</c:v>
                </c:pt>
                <c:pt idx="2">
                  <c:v>0.27</c:v>
                </c:pt>
                <c:pt idx="3">
                  <c:v>0.14000000000000001</c:v>
                </c:pt>
                <c:pt idx="4">
                  <c:v>0.3</c:v>
                </c:pt>
                <c:pt idx="5" formatCode="0.00%">
                  <c:v>5.7000000000000002E-2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Jujuy</c:v>
                </c:pt>
                <c:pt idx="1">
                  <c:v>Prov. Bs As </c:v>
                </c:pt>
                <c:pt idx="2">
                  <c:v>Ciudad Bs As </c:v>
                </c:pt>
                <c:pt idx="3">
                  <c:v>Santa Cruz </c:v>
                </c:pt>
                <c:pt idx="4">
                  <c:v>Promedio Nac.</c:v>
                </c:pt>
                <c:pt idx="5">
                  <c:v>Gobierno Nacional</c:v>
                </c:pt>
              </c:strCache>
            </c:strRef>
          </c:cat>
          <c:val>
            <c:numRef>
              <c:f>Hoja1!$C$2:$C$7</c:f>
              <c:numCache>
                <c:formatCode>0.00%</c:formatCode>
                <c:ptCount val="6"/>
                <c:pt idx="1">
                  <c:v>0.29499999999999998</c:v>
                </c:pt>
                <c:pt idx="2" formatCode="0%">
                  <c:v>0.21</c:v>
                </c:pt>
                <c:pt idx="5">
                  <c:v>5.5E-2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737408"/>
        <c:axId val="148747392"/>
      </c:barChart>
      <c:catAx>
        <c:axId val="148737408"/>
        <c:scaling>
          <c:orientation val="minMax"/>
        </c:scaling>
        <c:delete val="0"/>
        <c:axPos val="b"/>
        <c:majorTickMark val="out"/>
        <c:minorTickMark val="none"/>
        <c:tickLblPos val="nextTo"/>
        <c:crossAx val="148747392"/>
        <c:crosses val="autoZero"/>
        <c:auto val="1"/>
        <c:lblAlgn val="ctr"/>
        <c:lblOffset val="100"/>
        <c:noMultiLvlLbl val="0"/>
      </c:catAx>
      <c:valAx>
        <c:axId val="1487473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87374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C049A-B45F-4F74-AF3B-2CBC18952167}" type="datetimeFigureOut">
              <a:rPr lang="es-ES" smtClean="0"/>
              <a:t>04/04/2014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35262-193D-4DE4-A320-FDD0145D83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5262-193D-4DE4-A320-FDD0145D834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435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5262-193D-4DE4-A320-FDD0145D834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869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5262-193D-4DE4-A320-FDD0145D834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326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5262-193D-4DE4-A320-FDD0145D8345}" type="slidenum">
              <a:rPr lang="es-ES" smtClean="0">
                <a:solidFill>
                  <a:prstClr val="black"/>
                </a:solidFill>
              </a:rPr>
              <a:pPr/>
              <a:t>12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01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5262-193D-4DE4-A320-FDD0145D8345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8009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5262-193D-4DE4-A320-FDD0145D8345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546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5262-193D-4DE4-A320-FDD0145D8345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396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5262-193D-4DE4-A320-FDD0145D8345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2999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5262-193D-4DE4-A320-FDD0145D8345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2224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5262-193D-4DE4-A320-FDD0145D8345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860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5262-193D-4DE4-A320-FDD0145D8345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26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5262-193D-4DE4-A320-FDD0145D834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052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5262-193D-4DE4-A320-FDD0145D8345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83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5262-193D-4DE4-A320-FDD0145D8345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406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5262-193D-4DE4-A320-FDD0145D8345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7833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5262-193D-4DE4-A320-FDD0145D8345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66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5262-193D-4DE4-A320-FDD0145D8345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858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5262-193D-4DE4-A320-FDD0145D834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973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5262-193D-4DE4-A320-FDD0145D8345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21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5262-193D-4DE4-A320-FDD0145D8345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2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5262-193D-4DE4-A320-FDD0145D834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623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F6D17-C52B-453C-8CE4-FB2864167290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81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5262-193D-4DE4-A320-FDD0145D834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877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5262-193D-4DE4-A320-FDD0145D834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946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62A7-8D55-4F21-A881-E64EF2076B7D}" type="datetime1">
              <a:rPr lang="es-ES" smtClean="0"/>
              <a:t>04/04/2014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36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19DD-A699-417F-A38D-47EF242268FA}" type="datetime1">
              <a:rPr lang="es-ES" smtClean="0"/>
              <a:t>04/04/2014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27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ACCB-1F89-4828-8D0A-0DE41B6B77F8}" type="datetime1">
              <a:rPr lang="es-ES" smtClean="0"/>
              <a:t>04/04/2014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20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E3DB-07A9-46CD-9B5A-CB8633A9F510}" type="datetime1">
              <a:rPr lang="es-ES" smtClean="0"/>
              <a:t>04/04/2014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98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439B-AF6E-4DB8-9268-1317685C3C3A}" type="datetime1">
              <a:rPr lang="es-ES" smtClean="0"/>
              <a:t>04/04/2014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28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F7B0-73E0-48D8-8163-7067952CF918}" type="datetime1">
              <a:rPr lang="es-ES" smtClean="0"/>
              <a:t>04/04/2014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7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BCBA-992F-460E-A804-9B64EE3BD680}" type="datetime1">
              <a:rPr lang="es-ES" smtClean="0"/>
              <a:t>04/04/2014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01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C461-BD0B-4D88-9E6C-96F92600A0B4}" type="datetime1">
              <a:rPr lang="es-ES" smtClean="0"/>
              <a:t>04/04/2014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76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70E0-6161-466D-AB04-368DD9726A64}" type="datetime1">
              <a:rPr lang="es-ES" smtClean="0"/>
              <a:t>04/04/2014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06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0052-184B-4CEA-9AED-CE0B482BA75C}" type="datetime1">
              <a:rPr lang="es-ES" smtClean="0"/>
              <a:t>04/04/2014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59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1261-0B4D-4D53-A166-04F091E7F8E2}" type="datetime1">
              <a:rPr lang="es-ES" smtClean="0"/>
              <a:t>04/04/2014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31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2B7C7-F790-40C8-B0D9-31766688ED2E}" type="datetime1">
              <a:rPr lang="es-ES" smtClean="0"/>
              <a:t>04/04/2014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674AC-8FB5-42B7-A307-ABFF2394FA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96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Hoja_de_c_lculo_de_Microsoft_Excel_97-2003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3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5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con.gov.ar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4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Hoja_de_c_lculo_de_Microsoft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6629400" cy="2592288"/>
          </a:xfrm>
          <a:solidFill>
            <a:srgbClr val="B4EEDF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4000" b="1" dirty="0" smtClean="0"/>
              <a:t>La Rebelión docente</a:t>
            </a:r>
            <a:br>
              <a:rPr lang="es-ES" sz="4000" b="1" dirty="0" smtClean="0"/>
            </a:br>
            <a:r>
              <a:rPr lang="es-ES" sz="4000" b="1" dirty="0" smtClean="0"/>
              <a:t> y el debate sobre el Financiamiento Educativo </a:t>
            </a:r>
            <a:br>
              <a:rPr lang="es-ES" sz="4000" b="1" dirty="0" smtClean="0"/>
            </a:br>
            <a:r>
              <a:rPr lang="es-ES" sz="4000" b="1" dirty="0"/>
              <a:t/>
            </a:r>
            <a:br>
              <a:rPr lang="es-ES" sz="4000" b="1" dirty="0"/>
            </a:br>
            <a:endParaRPr lang="es-ES" sz="4000" b="1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1</a:t>
            </a:fld>
            <a:endParaRPr lang="es-ES"/>
          </a:p>
        </p:txBody>
      </p:sp>
      <p:pic>
        <p:nvPicPr>
          <p:cNvPr id="11266" name="Picture 2" descr="https://scontent-a-mia.xx.fbcdn.net/hphotos-prn2/t1.0-9/1924659_598840466871880_18181741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0968"/>
            <a:ext cx="60960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No se cumplieron las </a:t>
            </a:r>
            <a:r>
              <a:rPr lang="es-ES" dirty="0" smtClean="0"/>
              <a:t>metas restantes: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es-ES" dirty="0" smtClean="0"/>
              <a:t>Casi </a:t>
            </a:r>
            <a:r>
              <a:rPr lang="es-ES" dirty="0"/>
              <a:t>1,5 millón de personas entre 3 y 17 años </a:t>
            </a:r>
            <a:r>
              <a:rPr lang="es-ES" dirty="0" smtClean="0"/>
              <a:t>sigue </a:t>
            </a:r>
            <a:r>
              <a:rPr lang="es-ES" dirty="0"/>
              <a:t>sin estar escolarizada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Si bien se llegó al 98% de la matrícula de preescolar, en muchos casos se hizo sacrificando las salas de 3 y 4 años que no se han universalizado.  </a:t>
            </a:r>
          </a:p>
          <a:p>
            <a:endParaRPr lang="es-ES" dirty="0" smtClean="0"/>
          </a:p>
          <a:p>
            <a:r>
              <a:rPr lang="es-ES" dirty="0" smtClean="0"/>
              <a:t>No se llegó al </a:t>
            </a:r>
            <a:r>
              <a:rPr lang="es-ES" dirty="0"/>
              <a:t>30% de escuelas de J.C</a:t>
            </a:r>
            <a:r>
              <a:rPr lang="es-ES" dirty="0" smtClean="0"/>
              <a:t>.</a:t>
            </a: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4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3200" b="1" dirty="0" smtClean="0"/>
              <a:t/>
            </a:r>
            <a:br>
              <a:rPr lang="es-AR" sz="3200" b="1" dirty="0" smtClean="0"/>
            </a:br>
            <a:r>
              <a:rPr lang="es-AR" sz="3200" b="1" dirty="0" smtClean="0"/>
              <a:t>Variación </a:t>
            </a:r>
            <a:r>
              <a:rPr lang="es-AR" sz="3200" b="1" dirty="0"/>
              <a:t>de la matrícula del Sistema Educativo </a:t>
            </a:r>
            <a:r>
              <a:rPr lang="es-AR" sz="3200" b="1" dirty="0" smtClean="0"/>
              <a:t>Nacional</a:t>
            </a:r>
            <a:r>
              <a:rPr lang="es-AR" sz="3200" b="1" dirty="0"/>
              <a:t> </a:t>
            </a:r>
            <a:r>
              <a:rPr lang="es-AR" sz="3200" b="1" dirty="0" smtClean="0"/>
              <a:t>(2005-2010)</a:t>
            </a:r>
            <a:r>
              <a:rPr lang="es-AR" sz="3200" b="1" dirty="0"/>
              <a:t/>
            </a:r>
            <a:br>
              <a:rPr lang="es-AR" sz="3200" b="1" dirty="0"/>
            </a:br>
            <a:endParaRPr lang="es-AR" sz="3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11</a:t>
            </a:fld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824486" y="2062235"/>
            <a:ext cx="5836631" cy="43396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AR" sz="3600" b="1" dirty="0" smtClean="0"/>
              <a:t>7,5%        2009-10</a:t>
            </a:r>
            <a:endParaRPr lang="es-AR" sz="3600" b="1" dirty="0"/>
          </a:p>
          <a:p>
            <a:r>
              <a:rPr lang="es-AR" sz="3600" b="1" dirty="0"/>
              <a:t>6,0</a:t>
            </a:r>
            <a:r>
              <a:rPr lang="es-AR" sz="3600" b="1" dirty="0" smtClean="0"/>
              <a:t>%        2008-9</a:t>
            </a:r>
            <a:endParaRPr lang="es-AR" sz="3600" b="1" dirty="0"/>
          </a:p>
          <a:p>
            <a:r>
              <a:rPr lang="es-AR" sz="3600" b="1" dirty="0"/>
              <a:t>3,7</a:t>
            </a:r>
            <a:r>
              <a:rPr lang="es-AR" sz="3600" b="1" dirty="0" smtClean="0"/>
              <a:t>%        2007-8</a:t>
            </a:r>
            <a:endParaRPr lang="es-AR" sz="3600" b="1" dirty="0"/>
          </a:p>
          <a:p>
            <a:r>
              <a:rPr lang="es-AR" sz="3600" b="1" dirty="0"/>
              <a:t>1,8</a:t>
            </a:r>
            <a:r>
              <a:rPr lang="es-AR" sz="3600" b="1" dirty="0" smtClean="0"/>
              <a:t>%        2006-7</a:t>
            </a:r>
            <a:endParaRPr lang="es-AR" sz="3600" b="1" dirty="0"/>
          </a:p>
          <a:p>
            <a:r>
              <a:rPr lang="es-AR" sz="3600" b="1" dirty="0"/>
              <a:t>0,7</a:t>
            </a:r>
            <a:r>
              <a:rPr lang="es-AR" sz="3600" b="1" dirty="0" smtClean="0"/>
              <a:t>%        2005-6</a:t>
            </a:r>
          </a:p>
          <a:p>
            <a:endParaRPr lang="es-AR" sz="3600" b="1" dirty="0"/>
          </a:p>
          <a:p>
            <a:endParaRPr lang="es-AR" b="1" dirty="0"/>
          </a:p>
          <a:p>
            <a:r>
              <a:rPr lang="es-AR" sz="1400" b="1" dirty="0" smtClean="0"/>
              <a:t>Fuente</a:t>
            </a:r>
            <a:r>
              <a:rPr lang="es-AR" sz="1400" b="1" dirty="0"/>
              <a:t>: </a:t>
            </a:r>
            <a:r>
              <a:rPr lang="es-AR" sz="1400" dirty="0"/>
              <a:t>Relevamientos Anuales 2005 a 2010. Gestión de la Información, </a:t>
            </a:r>
            <a:r>
              <a:rPr lang="es-AR" sz="1400" dirty="0" err="1"/>
              <a:t>DiNIECE</a:t>
            </a:r>
            <a:r>
              <a:rPr lang="es-AR" sz="1400" dirty="0"/>
              <a:t>, MEN.</a:t>
            </a:r>
          </a:p>
          <a:p>
            <a:r>
              <a:rPr lang="es-AR" sz="1400" b="1" dirty="0"/>
              <a:t>Nota: </a:t>
            </a:r>
            <a:r>
              <a:rPr lang="es-AR" sz="1400" dirty="0"/>
              <a:t>Año base 2005</a:t>
            </a:r>
          </a:p>
        </p:txBody>
      </p:sp>
      <p:sp>
        <p:nvSpPr>
          <p:cNvPr id="5" name="4 Llamada ovalada"/>
          <p:cNvSpPr/>
          <p:nvPr/>
        </p:nvSpPr>
        <p:spPr>
          <a:xfrm>
            <a:off x="4499992" y="2708920"/>
            <a:ext cx="4640313" cy="3456384"/>
          </a:xfrm>
          <a:prstGeom prst="wedgeEllipseCallout">
            <a:avLst>
              <a:gd name="adj1" fmla="val 40513"/>
              <a:gd name="adj2" fmla="val 60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 smtClean="0">
              <a:solidFill>
                <a:schemeClr val="tx1"/>
              </a:solidFill>
            </a:endParaRPr>
          </a:p>
          <a:p>
            <a:pPr algn="ctr"/>
            <a:r>
              <a:rPr lang="es-AR" sz="2800" b="1" dirty="0" smtClean="0">
                <a:solidFill>
                  <a:schemeClr val="tx1"/>
                </a:solidFill>
              </a:rPr>
              <a:t>Sin descontar el crecimiento vegetativo de la población, este sería el impacto de la Asignación Universal por Hijo. </a:t>
            </a:r>
            <a:endParaRPr lang="es-A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52% de </a:t>
            </a:r>
            <a:r>
              <a:rPr lang="es-AR" dirty="0"/>
              <a:t>l</a:t>
            </a:r>
            <a:r>
              <a:rPr lang="es-AR" dirty="0" smtClean="0"/>
              <a:t>os jóvenes no termina la escuela media (2010)</a:t>
            </a:r>
            <a:endParaRPr lang="es-AR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023303"/>
              </p:ext>
            </p:extLst>
          </p:nvPr>
        </p:nvGraphicFramePr>
        <p:xfrm>
          <a:off x="539552" y="14127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12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59632" y="6381328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0000"/>
                </a:solidFill>
              </a:rPr>
              <a:t>Elaboración propia en base a datos DINIECE  2010 según </a:t>
            </a:r>
            <a:r>
              <a:rPr lang="es-AR" sz="1400" dirty="0" err="1" smtClean="0">
                <a:solidFill>
                  <a:srgbClr val="000000"/>
                </a:solidFill>
              </a:rPr>
              <a:t>Aglieto</a:t>
            </a:r>
            <a:r>
              <a:rPr lang="es-AR" sz="1400" dirty="0" smtClean="0">
                <a:solidFill>
                  <a:srgbClr val="000000"/>
                </a:solidFill>
              </a:rPr>
              <a:t> </a:t>
            </a:r>
            <a:r>
              <a:rPr lang="es-AR" sz="1400" dirty="0" err="1" smtClean="0">
                <a:solidFill>
                  <a:srgbClr val="000000"/>
                </a:solidFill>
              </a:rPr>
              <a:t>Guadani</a:t>
            </a:r>
            <a:endParaRPr lang="es-A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" sz="3200" b="1" dirty="0" smtClean="0"/>
              <a:t>2001-2011: El G.E.C. /P.B.I. aumentó 1,5% </a:t>
            </a:r>
          </a:p>
        </p:txBody>
      </p:sp>
      <p:graphicFrame>
        <p:nvGraphicFramePr>
          <p:cNvPr id="6147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552792"/>
              </p:ext>
            </p:extLst>
          </p:nvPr>
        </p:nvGraphicFramePr>
        <p:xfrm>
          <a:off x="700088" y="1844675"/>
          <a:ext cx="7069137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" name="Hoja de cálculo" r:id="rId4" imgW="7620000" imgH="4352849" progId="Excel.Sheet.8">
                  <p:embed/>
                </p:oleObj>
              </mc:Choice>
              <mc:Fallback>
                <p:oleObj name="Hoja de cálculo" r:id="rId4" imgW="7620000" imgH="4352849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1844675"/>
                        <a:ext cx="7069137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3 Marcador de número de diapositiva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7785CCD-AADB-48AE-AB46-AC94CF5CB633}" type="slidenum">
              <a:rPr lang="es-ES" smtClean="0">
                <a:latin typeface="Arial Black" pitchFamily="34" charset="0"/>
              </a:rPr>
              <a:pPr eaLnBrk="1" hangingPunct="1">
                <a:defRPr/>
              </a:pPr>
              <a:t>13</a:t>
            </a:fld>
            <a:endParaRPr lang="es-ES" dirty="0" smtClean="0">
              <a:latin typeface="Arial Black" pitchFamily="34" charset="0"/>
            </a:endParaRPr>
          </a:p>
        </p:txBody>
      </p:sp>
      <p:sp>
        <p:nvSpPr>
          <p:cNvPr id="6149" name="4 CuadroTexto"/>
          <p:cNvSpPr txBox="1">
            <a:spLocks noChangeArrowheads="1"/>
          </p:cNvSpPr>
          <p:nvPr/>
        </p:nvSpPr>
        <p:spPr bwMode="auto">
          <a:xfrm>
            <a:off x="1428750" y="6000750"/>
            <a:ext cx="3643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s-ES">
              <a:latin typeface="Arial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83568" y="6370638"/>
            <a:ext cx="6351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Elaboración propia en base a datos de Monitoreo de Ley de Financiamiento de CIPPEC 2009 y 2011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1717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14</a:t>
            </a:fld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1488"/>
            <a:ext cx="838200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8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" sz="3200" b="1" dirty="0" smtClean="0"/>
              <a:t>La tendencia de los últimos 50 años G.E.C./G.C.N.</a:t>
            </a:r>
          </a:p>
        </p:txBody>
      </p:sp>
      <p:graphicFrame>
        <p:nvGraphicFramePr>
          <p:cNvPr id="819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564781"/>
              </p:ext>
            </p:extLst>
          </p:nvPr>
        </p:nvGraphicFramePr>
        <p:xfrm>
          <a:off x="684213" y="2095500"/>
          <a:ext cx="7146925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" name="Hoja de cálculo" r:id="rId4" imgW="7610551" imgH="4172102" progId="Excel.Sheet.8">
                  <p:embed/>
                </p:oleObj>
              </mc:Choice>
              <mc:Fallback>
                <p:oleObj name="Hoja de cálculo" r:id="rId4" imgW="7610551" imgH="4172102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095500"/>
                        <a:ext cx="7146925" cy="391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3 Marcador de número de diapositiva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C0A1BE7-9682-44C8-BDD0-19715550B338}" type="slidenum">
              <a:rPr lang="es-ES" smtClean="0">
                <a:latin typeface="Arial Black" pitchFamily="34" charset="0"/>
              </a:rPr>
              <a:pPr eaLnBrk="1" hangingPunct="1">
                <a:defRPr/>
              </a:pPr>
              <a:t>15</a:t>
            </a:fld>
            <a:endParaRPr lang="es-ES" smtClean="0">
              <a:latin typeface="Arial Black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99592" y="6453336"/>
            <a:ext cx="4032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 smtClean="0"/>
              <a:t>Elaboración propia en base a datos de CIPPEC </a:t>
            </a:r>
            <a:endParaRPr lang="es-AR" sz="1000" dirty="0"/>
          </a:p>
        </p:txBody>
      </p:sp>
    </p:spTree>
    <p:extLst>
      <p:ext uri="{BB962C8B-B14F-4D97-AF65-F5344CB8AC3E}">
        <p14:creationId xmlns:p14="http://schemas.microsoft.com/office/powerpoint/2010/main" val="37198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AR" sz="3600" b="1" dirty="0" smtClean="0"/>
              <a:t>% Gasto de Nación y % Gasto de prov. + </a:t>
            </a:r>
            <a:r>
              <a:rPr lang="es-AR" sz="3600" b="1" dirty="0" err="1" smtClean="0"/>
              <a:t>CaBA</a:t>
            </a:r>
            <a:r>
              <a:rPr lang="es-AR" sz="3600" b="1" dirty="0" smtClean="0"/>
              <a:t> en Educación – 2005 y 2010</a:t>
            </a:r>
            <a:endParaRPr lang="es-ES" sz="3600" b="1" dirty="0" smtClean="0"/>
          </a:p>
        </p:txBody>
      </p:sp>
      <p:graphicFrame>
        <p:nvGraphicFramePr>
          <p:cNvPr id="10243" name="3 Marcador de contenido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992526"/>
              </p:ext>
            </p:extLst>
          </p:nvPr>
        </p:nvGraphicFramePr>
        <p:xfrm>
          <a:off x="335505" y="1484784"/>
          <a:ext cx="4388161" cy="3155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8" name="Gráfico" r:id="rId4" imgW="3634700" imgH="2606047" progId="MSGraph.Chart.8">
                  <p:embed followColorScheme="full"/>
                </p:oleObj>
              </mc:Choice>
              <mc:Fallback>
                <p:oleObj name="Gráfico" r:id="rId4" imgW="3634700" imgH="2606047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05" y="1484784"/>
                        <a:ext cx="4388161" cy="31558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16</a:t>
            </a:fld>
            <a:endParaRPr lang="es-ES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084928"/>
              </p:ext>
            </p:extLst>
          </p:nvPr>
        </p:nvGraphicFramePr>
        <p:xfrm>
          <a:off x="4573937" y="1556792"/>
          <a:ext cx="4098529" cy="305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245" name="1 CuadroTexto"/>
          <p:cNvSpPr txBox="1">
            <a:spLocks noChangeArrowheads="1"/>
          </p:cNvSpPr>
          <p:nvPr/>
        </p:nvSpPr>
        <p:spPr bwMode="auto">
          <a:xfrm>
            <a:off x="539552" y="5140787"/>
            <a:ext cx="820891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z="2800" b="1" dirty="0"/>
              <a:t>En el 2005 </a:t>
            </a:r>
            <a:r>
              <a:rPr lang="es-ES" sz="2800" b="1" dirty="0" smtClean="0"/>
              <a:t>la inversión </a:t>
            </a:r>
            <a:r>
              <a:rPr lang="es-ES" sz="2800" b="1" dirty="0"/>
              <a:t>de </a:t>
            </a:r>
            <a:r>
              <a:rPr lang="es-ES" sz="2800" b="1" dirty="0" smtClean="0"/>
              <a:t>Nación era el 27% del G.E.C.  En </a:t>
            </a:r>
            <a:r>
              <a:rPr lang="es-ES" sz="2800" b="1" dirty="0"/>
              <a:t>el </a:t>
            </a:r>
            <a:r>
              <a:rPr lang="es-ES" sz="2800" b="1" dirty="0" smtClean="0"/>
              <a:t>2010 </a:t>
            </a:r>
            <a:r>
              <a:rPr lang="es-ES" sz="2800" b="1" dirty="0"/>
              <a:t>se incrementó al </a:t>
            </a:r>
            <a:r>
              <a:rPr lang="es-ES" sz="2800" b="1" dirty="0" smtClean="0"/>
              <a:t>29,1%. Nunca llegó a la meta de la Ley de Financiamiento: 40% </a:t>
            </a:r>
          </a:p>
          <a:p>
            <a:pPr eaLnBrk="1" hangingPunct="1"/>
            <a:r>
              <a:rPr lang="es-ES" sz="1400" b="1" dirty="0" smtClean="0"/>
              <a:t>(Fuente </a:t>
            </a:r>
            <a:r>
              <a:rPr lang="es-ES" sz="1400" b="1" dirty="0"/>
              <a:t>CIPPEC</a:t>
            </a:r>
            <a:r>
              <a:rPr lang="es-ES" sz="1400" b="1" dirty="0" smtClean="0"/>
              <a:t>) Monitoreo 2012</a:t>
            </a:r>
            <a:endParaRPr lang="es-ES" sz="1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40107" y="478465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2005</a:t>
            </a:r>
            <a:endParaRPr lang="es-ES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919163" y="4784655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2010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8334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Presupuesto Nacional 2013:</a:t>
            </a:r>
            <a:endParaRPr lang="es-AR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61" y="1600200"/>
            <a:ext cx="6122335" cy="38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17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251520" y="2420888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7,6% </a:t>
            </a:r>
            <a:r>
              <a:rPr lang="es-AR" b="1" dirty="0" smtClean="0"/>
              <a:t>educación: 5,5% Ministerio de Educación.</a:t>
            </a:r>
          </a:p>
          <a:p>
            <a:endParaRPr lang="es-AR" b="1" dirty="0"/>
          </a:p>
          <a:p>
            <a:endParaRPr lang="es-AR" b="1" dirty="0" smtClean="0"/>
          </a:p>
          <a:p>
            <a:r>
              <a:rPr lang="es-AR" b="1" dirty="0" smtClean="0"/>
              <a:t>8,8</a:t>
            </a:r>
            <a:r>
              <a:rPr lang="es-AR" b="1" dirty="0"/>
              <a:t>% deuda pública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99592" y="5805264"/>
            <a:ext cx="5832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Fuente: </a:t>
            </a:r>
            <a:r>
              <a:rPr lang="es-AR" sz="1100" dirty="0" smtClean="0">
                <a:hlinkClick r:id="rId4"/>
              </a:rPr>
              <a:t>www.mecon.gov.ar</a:t>
            </a:r>
            <a:r>
              <a:rPr lang="es-AR" sz="1100" dirty="0" smtClean="0"/>
              <a:t> Ley de Presupuesto Nacional 2013 – . 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6669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s-AR" dirty="0" smtClean="0"/>
              <a:t>88% de la educación básica es sostenida por las provincias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endParaRPr lang="es-AR" dirty="0" smtClean="0"/>
          </a:p>
          <a:p>
            <a:endParaRPr lang="es-AR" dirty="0" smtClean="0"/>
          </a:p>
          <a:p>
            <a:r>
              <a:rPr lang="es-AR" dirty="0" smtClean="0"/>
              <a:t>Nación destina el 65% de su presupuesto a  Educación Superior y 15% para el FONAINDO (Fondo de Incentivo Docente)</a:t>
            </a: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2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214625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 salario del personal de una escuela durante dos años equivale al costo aproximado  de su construcción</a:t>
            </a:r>
            <a:br>
              <a:rPr lang="es-ES" dirty="0" smtClean="0"/>
            </a:br>
            <a:r>
              <a:rPr lang="es-ES" dirty="0" smtClean="0"/>
              <a:t> de  una escuela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2488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1549  escuelas terminadas a Mayo 2013</a:t>
            </a:r>
          </a:p>
          <a:p>
            <a:r>
              <a:rPr lang="es-ES" dirty="0" smtClean="0"/>
              <a:t>331 en proceso.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Casi la  mitad son Jardines (Nivel Inicial)</a:t>
            </a:r>
          </a:p>
          <a:p>
            <a:pPr marL="0" indent="0">
              <a:buNone/>
            </a:pPr>
            <a:r>
              <a:rPr lang="es-ES" dirty="0" smtClean="0"/>
              <a:t>Los costos oscilan entre 500.000  a 9.000.000 $ </a:t>
            </a:r>
          </a:p>
          <a:p>
            <a:pPr marL="0" indent="0">
              <a:buNone/>
            </a:pPr>
            <a:r>
              <a:rPr lang="es-ES" dirty="0" smtClean="0"/>
              <a:t>Con un salario promedio de 4.623$ (2012), una escuela con 20 docentes,  auxiliares y mantenimiento cuesta alrededor de  1.500.000$ anuales.   </a:t>
            </a:r>
          </a:p>
          <a:p>
            <a:pPr marL="0" indent="0">
              <a:buNone/>
            </a:pPr>
            <a:r>
              <a:rPr lang="es-ES" dirty="0" smtClean="0"/>
              <a:t>Existen 50.000 establecimientos educativos en el país.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2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Paritarias 2014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Acuerdo Nacional: 4.400$ de inicial. 27% acumulativo en dos cuotas: 17 y 10% en agosto. </a:t>
            </a:r>
          </a:p>
          <a:p>
            <a:r>
              <a:rPr lang="es-ES" dirty="0" smtClean="0"/>
              <a:t>Acuerdo Prov. </a:t>
            </a:r>
            <a:r>
              <a:rPr lang="es-ES" dirty="0"/>
              <a:t>d</a:t>
            </a:r>
            <a:r>
              <a:rPr lang="es-ES" dirty="0" smtClean="0"/>
              <a:t>e Bs As: </a:t>
            </a:r>
            <a:r>
              <a:rPr lang="es-ES" dirty="0" smtClean="0"/>
              <a:t>4.544$ en Marzo y 5.000$ en Agosto (cargo testigo). 38% para el inicial, y 33% en general y 30% profesores. </a:t>
            </a:r>
          </a:p>
          <a:p>
            <a:r>
              <a:rPr lang="es-ES" dirty="0" smtClean="0"/>
              <a:t>UNTER: 6.320$ en Setiembre de inicial</a:t>
            </a:r>
          </a:p>
          <a:p>
            <a:r>
              <a:rPr lang="es-ES" dirty="0" smtClean="0"/>
              <a:t>Chubut: 27% de aumento.</a:t>
            </a:r>
            <a:endParaRPr lang="es-ES" dirty="0" smtClean="0"/>
          </a:p>
          <a:p>
            <a:r>
              <a:rPr lang="es-ES" dirty="0" smtClean="0"/>
              <a:t>Tierra del Fuego: 33,1% de aumento.</a:t>
            </a:r>
          </a:p>
          <a:p>
            <a:r>
              <a:rPr lang="es-ES" dirty="0" err="1" smtClean="0"/>
              <a:t>CaBA</a:t>
            </a:r>
            <a:r>
              <a:rPr lang="es-ES" dirty="0" smtClean="0"/>
              <a:t>: 5.050$ inicial 18% en Marzo. Con 10 años: 6% más. Preceptores y Asistentes sin aumento.</a:t>
            </a:r>
          </a:p>
          <a:p>
            <a:r>
              <a:rPr lang="es-ES" dirty="0" smtClean="0"/>
              <a:t>Siguen </a:t>
            </a:r>
            <a:r>
              <a:rPr lang="es-ES" dirty="0"/>
              <a:t>en conflicto:  </a:t>
            </a:r>
            <a:r>
              <a:rPr lang="es-ES" b="1" dirty="0"/>
              <a:t>La Rioja, Jujuy, Mendoza, Misiones, Catamarca, Corrientes, Entre Ríos y La Pampa, Neuquén.</a:t>
            </a:r>
          </a:p>
          <a:p>
            <a:endParaRPr lang="es-ES" b="1" dirty="0" smtClean="0"/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621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b="1" dirty="0" smtClean="0"/>
              <a:t>La inversión por alumno/a por año a</a:t>
            </a:r>
            <a:r>
              <a:rPr lang="es-ES" sz="3600" b="1" dirty="0" smtClean="0"/>
              <a:t>umentó  aproximadamente el  10% </a:t>
            </a:r>
            <a:r>
              <a:rPr lang="es-ES" sz="1800" b="1" dirty="0" smtClean="0"/>
              <a:t>(Incluye la asistencia social)</a:t>
            </a:r>
            <a:br>
              <a:rPr lang="es-ES" sz="1800" b="1" dirty="0" smtClean="0"/>
            </a:br>
            <a:endParaRPr lang="es-ES" sz="1800" b="1" dirty="0" smtClean="0"/>
          </a:p>
        </p:txBody>
      </p:sp>
      <p:graphicFrame>
        <p:nvGraphicFramePr>
          <p:cNvPr id="11267" name="2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423671"/>
              </p:ext>
            </p:extLst>
          </p:nvPr>
        </p:nvGraphicFramePr>
        <p:xfrm>
          <a:off x="1096963" y="1716088"/>
          <a:ext cx="6945312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" name="Hoja de cálculo" r:id="rId4" imgW="8153400" imgH="5038649" progId="Excel.Sheet.8">
                  <p:embed/>
                </p:oleObj>
              </mc:Choice>
              <mc:Fallback>
                <p:oleObj name="Hoja de cálculo" r:id="rId4" imgW="8153400" imgH="5038649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1716088"/>
                        <a:ext cx="6945312" cy="429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20</a:t>
            </a:fld>
            <a:endParaRPr lang="es-ES"/>
          </a:p>
        </p:txBody>
      </p:sp>
      <p:sp>
        <p:nvSpPr>
          <p:cNvPr id="11268" name="1 CuadroTexto"/>
          <p:cNvSpPr txBox="1">
            <a:spLocks noChangeArrowheads="1"/>
          </p:cNvSpPr>
          <p:nvPr/>
        </p:nvSpPr>
        <p:spPr bwMode="auto">
          <a:xfrm>
            <a:off x="1091307" y="6381750"/>
            <a:ext cx="59554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z="1400" dirty="0" smtClean="0"/>
              <a:t>Confección propia según datos de CIPPEC. Se </a:t>
            </a:r>
            <a:r>
              <a:rPr lang="es-ES" sz="1400" dirty="0"/>
              <a:t>considera a valor real pesos 2.001</a:t>
            </a:r>
          </a:p>
        </p:txBody>
      </p:sp>
    </p:spTree>
    <p:extLst>
      <p:ext uri="{BB962C8B-B14F-4D97-AF65-F5344CB8AC3E}">
        <p14:creationId xmlns:p14="http://schemas.microsoft.com/office/powerpoint/2010/main" val="1155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21</a:t>
            </a:fld>
            <a:endParaRPr lang="es-E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781050"/>
            <a:ext cx="381635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361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esfuerzo financiero de Prov. de Bs era superior a la media nacional hasta el 2008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22</a:t>
            </a:fld>
            <a:endParaRPr lang="es-E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2512"/>
            <a:ext cx="774548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979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/>
              <a:t>Los esfuerzos financieros por </a:t>
            </a:r>
            <a:r>
              <a:rPr lang="es-ES" sz="3200" dirty="0" smtClean="0"/>
              <a:t>jurisdicción son desiguales(2010-2014). </a:t>
            </a:r>
            <a:br>
              <a:rPr lang="es-ES" sz="3200" dirty="0" smtClean="0"/>
            </a:br>
            <a:r>
              <a:rPr lang="es-ES" sz="3200" dirty="0" smtClean="0"/>
              <a:t>El porcentaje de participación bajó.</a:t>
            </a:r>
            <a:endParaRPr lang="es-AR" sz="32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714100"/>
              </p:ext>
            </p:extLst>
          </p:nvPr>
        </p:nvGraphicFramePr>
        <p:xfrm>
          <a:off x="539552" y="1628800"/>
          <a:ext cx="8229600" cy="430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23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55576" y="616530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Elaboración propia sobre datos de CGECSE</a:t>
            </a:r>
            <a:r>
              <a:rPr lang="es-AR" sz="1400" dirty="0"/>
              <a:t>, Ministerio de </a:t>
            </a:r>
            <a:r>
              <a:rPr lang="es-AR" sz="1400" dirty="0" smtClean="0"/>
              <a:t>Educación  (2010). Y datos de CGEGSE 2014  publicados en El día 17/03/14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30236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24</a:t>
            </a:fld>
            <a:endParaRPr lang="es-ES"/>
          </a:p>
        </p:txBody>
      </p:sp>
      <p:pic>
        <p:nvPicPr>
          <p:cNvPr id="12292" name="Picture 4" descr="https://fbcdn-sphotos-e-a.akamaihd.net/hphotos-ak-ash3/t1.0-9/998417_600970169992243_66941770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94" y="1362079"/>
            <a:ext cx="564832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agenciacta.org/IMG/jpg/fuenteal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3347864" cy="32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sz="4800" b="1" dirty="0" smtClean="0"/>
          </a:p>
          <a:p>
            <a:pPr marL="0" indent="0" algn="ctr">
              <a:buNone/>
            </a:pPr>
            <a:r>
              <a:rPr lang="es-ES" sz="4800" b="1" dirty="0" smtClean="0"/>
              <a:t>LA DESIGUALDAD </a:t>
            </a:r>
          </a:p>
          <a:p>
            <a:pPr marL="0" indent="0" algn="ctr">
              <a:buNone/>
            </a:pPr>
            <a:r>
              <a:rPr lang="es-ES" sz="4800" b="1" dirty="0" smtClean="0"/>
              <a:t>EN LA DISTRIBUCIÓN </a:t>
            </a:r>
          </a:p>
          <a:p>
            <a:pPr marL="0" indent="0" algn="ctr">
              <a:buNone/>
            </a:pPr>
            <a:r>
              <a:rPr lang="es-ES" sz="4800" b="1" dirty="0" smtClean="0"/>
              <a:t>DE LOS RECURSOS</a:t>
            </a:r>
            <a:endParaRPr lang="es-ES" sz="48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9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Comparación salarios docentes Diciembre 2013: diferencia 1 a 2</a:t>
            </a:r>
            <a:endParaRPr lang="es-ES" dirty="0"/>
          </a:p>
        </p:txBody>
      </p:sp>
      <p:graphicFrame>
        <p:nvGraphicFramePr>
          <p:cNvPr id="4" name="Chart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4754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49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Inversión por alumna/o por año 2010: Desigualdad de 1 a </a:t>
            </a:r>
            <a:r>
              <a:rPr lang="es-ES" sz="3200" b="1" dirty="0"/>
              <a:t>5</a:t>
            </a:r>
            <a:r>
              <a:rPr lang="es-ES" sz="1800" b="1" dirty="0" smtClean="0"/>
              <a:t>*</a:t>
            </a:r>
          </a:p>
        </p:txBody>
      </p:sp>
      <p:sp>
        <p:nvSpPr>
          <p:cNvPr id="13315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E202B7-CE1B-46BE-BC44-5C2E01357413}" type="slidenum">
              <a:rPr lang="es-ES" smtClean="0">
                <a:solidFill>
                  <a:prstClr val="black"/>
                </a:solidFill>
                <a:latin typeface="Arial Black" pitchFamily="34" charset="0"/>
              </a:rPr>
              <a:pPr eaLnBrk="1" hangingPunct="1"/>
              <a:t>5</a:t>
            </a:fld>
            <a:endParaRPr lang="es-ES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3316" name="4 CuadroTexto"/>
          <p:cNvSpPr txBox="1">
            <a:spLocks noChangeArrowheads="1"/>
          </p:cNvSpPr>
          <p:nvPr/>
        </p:nvSpPr>
        <p:spPr bwMode="auto">
          <a:xfrm>
            <a:off x="1071563" y="6215063"/>
            <a:ext cx="6929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200" dirty="0" smtClean="0">
                <a:solidFill>
                  <a:prstClr val="black"/>
                </a:solidFill>
              </a:rPr>
              <a:t>* Monitoreo de Ley de Financiamiento - CIPPEC </a:t>
            </a:r>
            <a:r>
              <a:rPr lang="es-ES" sz="1200" dirty="0">
                <a:solidFill>
                  <a:prstClr val="black"/>
                </a:solidFill>
              </a:rPr>
              <a:t>(</a:t>
            </a:r>
            <a:r>
              <a:rPr lang="es-ES" sz="1200" dirty="0" smtClean="0">
                <a:solidFill>
                  <a:prstClr val="black"/>
                </a:solidFill>
              </a:rPr>
              <a:t>2012)</a:t>
            </a:r>
            <a:endParaRPr lang="es-ES" sz="1200" dirty="0">
              <a:solidFill>
                <a:prstClr val="black"/>
              </a:solidFill>
            </a:endParaRPr>
          </a:p>
        </p:txBody>
      </p:sp>
      <p:sp>
        <p:nvSpPr>
          <p:cNvPr id="13317" name="5 Rectángulo"/>
          <p:cNvSpPr>
            <a:spLocks noChangeArrowheads="1"/>
          </p:cNvSpPr>
          <p:nvPr/>
        </p:nvSpPr>
        <p:spPr bwMode="auto">
          <a:xfrm>
            <a:off x="6643688" y="4643438"/>
            <a:ext cx="963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1331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65115"/>
              </p:ext>
            </p:extLst>
          </p:nvPr>
        </p:nvGraphicFramePr>
        <p:xfrm>
          <a:off x="323850" y="1268412"/>
          <a:ext cx="8673852" cy="4608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Hoja de cálculo" r:id="rId4" imgW="5419649" imgH="3886200" progId="Excel.Sheet.8">
                  <p:embed/>
                </p:oleObj>
              </mc:Choice>
              <mc:Fallback>
                <p:oleObj name="Hoja de cálculo" r:id="rId4" imgW="5419649" imgH="38862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268412"/>
                        <a:ext cx="8673852" cy="4608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AutoShape 4"/>
          <p:cNvSpPr>
            <a:spLocks noChangeArrowheads="1"/>
          </p:cNvSpPr>
          <p:nvPr/>
        </p:nvSpPr>
        <p:spPr bwMode="auto">
          <a:xfrm>
            <a:off x="3915178" y="4625776"/>
            <a:ext cx="3744416" cy="2232224"/>
          </a:xfrm>
          <a:prstGeom prst="wedgeEllipseCallout">
            <a:avLst>
              <a:gd name="adj1" fmla="val 28966"/>
              <a:gd name="adj2" fmla="val 30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dirty="0" smtClean="0">
                <a:solidFill>
                  <a:prstClr val="black"/>
                </a:solidFill>
              </a:rPr>
              <a:t>La desigualdad en la distribución de los fondos coparticipables </a:t>
            </a:r>
            <a:r>
              <a:rPr lang="es-ES" dirty="0" smtClean="0">
                <a:solidFill>
                  <a:prstClr val="black"/>
                </a:solidFill>
              </a:rPr>
              <a:t>era </a:t>
            </a:r>
            <a:r>
              <a:rPr lang="es-ES" dirty="0" smtClean="0">
                <a:solidFill>
                  <a:prstClr val="black"/>
                </a:solidFill>
              </a:rPr>
              <a:t>de 1 a </a:t>
            </a:r>
            <a:r>
              <a:rPr lang="es-ES" dirty="0" smtClean="0">
                <a:solidFill>
                  <a:prstClr val="black"/>
                </a:solidFill>
              </a:rPr>
              <a:t>5 </a:t>
            </a:r>
            <a:r>
              <a:rPr lang="es-ES" dirty="0" smtClean="0">
                <a:solidFill>
                  <a:prstClr val="black"/>
                </a:solidFill>
              </a:rPr>
              <a:t>entre la que menos recibe, Provincia de Bs As y la que más: Tierra del Fuego*</a:t>
            </a:r>
          </a:p>
        </p:txBody>
      </p:sp>
    </p:spTree>
    <p:extLst>
      <p:ext uri="{BB962C8B-B14F-4D97-AF65-F5344CB8AC3E}">
        <p14:creationId xmlns:p14="http://schemas.microsoft.com/office/powerpoint/2010/main" val="27929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Inversión por alumno/a por año (2012)</a:t>
            </a:r>
            <a:br>
              <a:rPr lang="es-ES" sz="3200" dirty="0" smtClean="0"/>
            </a:br>
            <a:r>
              <a:rPr lang="es-ES" sz="3200" dirty="0" smtClean="0"/>
              <a:t>Prov. Bs As ocupa el 10 lugar, por debajo del promedio nacional.</a:t>
            </a:r>
            <a:br>
              <a:rPr lang="es-ES" sz="3200" dirty="0" smtClean="0"/>
            </a:br>
            <a:endParaRPr lang="es-ES" sz="3200" dirty="0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1625982968"/>
              </p:ext>
            </p:extLst>
          </p:nvPr>
        </p:nvGraphicFramePr>
        <p:xfrm>
          <a:off x="1475656" y="19888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115616" y="6237312"/>
            <a:ext cx="438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Fuente: CGECSE publicadas en El día 17/3/14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70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desigualdad en cifras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b="1" dirty="0" smtClean="0"/>
          </a:p>
          <a:p>
            <a:endParaRPr lang="es-ES" b="1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6453336"/>
            <a:ext cx="135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CIPPEC 2010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48857265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66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sz="6600" b="1" dirty="0" smtClean="0"/>
          </a:p>
          <a:p>
            <a:pPr marL="0" indent="0" algn="ctr">
              <a:buNone/>
            </a:pPr>
            <a:r>
              <a:rPr lang="es-ES" sz="6600" b="1" dirty="0" smtClean="0"/>
              <a:t>LA </a:t>
            </a:r>
            <a:r>
              <a:rPr lang="es-ES" sz="6600" b="1" dirty="0" smtClean="0"/>
              <a:t>INSUFICIENCIA DE LOS RECURSOS</a:t>
            </a:r>
            <a:endParaRPr lang="es-ES" sz="66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Gasto </a:t>
            </a:r>
            <a:r>
              <a:rPr lang="es-ES" sz="3200" b="1" dirty="0" smtClean="0"/>
              <a:t>en Educación Consolidado  </a:t>
            </a:r>
            <a:r>
              <a:rPr lang="es-ES" sz="3200" b="1" dirty="0" smtClean="0"/>
              <a:t>(GEC</a:t>
            </a:r>
            <a:r>
              <a:rPr lang="es-ES" sz="3200" b="1" dirty="0" smtClean="0"/>
              <a:t>)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es-ES" dirty="0" smtClean="0"/>
              <a:t>Gobierno </a:t>
            </a:r>
            <a:r>
              <a:rPr lang="es-ES" dirty="0" err="1" smtClean="0"/>
              <a:t>Nac</a:t>
            </a:r>
            <a:r>
              <a:rPr lang="es-ES" dirty="0" smtClean="0"/>
              <a:t>. sostiene que se </a:t>
            </a:r>
            <a:r>
              <a:rPr lang="es-ES" dirty="0" smtClean="0"/>
              <a:t>arribó al </a:t>
            </a:r>
            <a:r>
              <a:rPr lang="es-ES" dirty="0" smtClean="0"/>
              <a:t>6,22% </a:t>
            </a:r>
            <a:r>
              <a:rPr lang="es-ES" dirty="0" smtClean="0"/>
              <a:t>% del </a:t>
            </a:r>
            <a:r>
              <a:rPr lang="es-ES" dirty="0" smtClean="0"/>
              <a:t>PBI, lugar 19 en el mundo*. </a:t>
            </a:r>
          </a:p>
          <a:p>
            <a:r>
              <a:rPr lang="es-ES" dirty="0" smtClean="0"/>
              <a:t>Los </a:t>
            </a:r>
            <a:r>
              <a:rPr lang="es-ES" dirty="0" smtClean="0"/>
              <a:t>organismos internacionales proponen la meta del  8% del PBI. Brasil se propone llegar al 10%.</a:t>
            </a:r>
          </a:p>
          <a:p>
            <a:r>
              <a:rPr lang="es-ES" dirty="0"/>
              <a:t>La meta de la UNESCO (1960) era llegar al 25% del Presupuesto para educación. </a:t>
            </a:r>
          </a:p>
          <a:p>
            <a:r>
              <a:rPr lang="es-ES" dirty="0"/>
              <a:t>E</a:t>
            </a:r>
            <a:r>
              <a:rPr lang="es-ES" dirty="0" smtClean="0"/>
              <a:t>l Gasto en Educación Consolidado (G.E.C.:  Nación + provincias) es solo 13.8%.</a:t>
            </a:r>
            <a:r>
              <a:rPr lang="es-ES" sz="1500" dirty="0" smtClean="0"/>
              <a:t>**</a:t>
            </a:r>
            <a:r>
              <a:rPr lang="es-ES" dirty="0" smtClean="0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4AC-8FB5-42B7-A307-ABFF2394FA79}" type="slidenum">
              <a:rPr lang="es-ES" smtClean="0"/>
              <a:t>9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55576" y="6309320"/>
            <a:ext cx="6840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 smtClean="0"/>
              <a:t>* Fuente. Ministerio de Educación. ** CIPPEC Monitoreo de Ley de </a:t>
            </a:r>
            <a:r>
              <a:rPr lang="es-AR" sz="1000" dirty="0" smtClean="0"/>
              <a:t>Financiamiento</a:t>
            </a:r>
            <a:endParaRPr lang="es-AR" sz="1000" dirty="0"/>
          </a:p>
        </p:txBody>
      </p:sp>
    </p:spTree>
    <p:extLst>
      <p:ext uri="{BB962C8B-B14F-4D97-AF65-F5344CB8AC3E}">
        <p14:creationId xmlns:p14="http://schemas.microsoft.com/office/powerpoint/2010/main" val="39388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3473</TotalTime>
  <Words>886</Words>
  <Application>Microsoft Office PowerPoint</Application>
  <PresentationFormat>Presentación en pantalla (4:3)</PresentationFormat>
  <Paragraphs>142</Paragraphs>
  <Slides>24</Slides>
  <Notes>24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Tema de Office</vt:lpstr>
      <vt:lpstr>Hoja de cálculo</vt:lpstr>
      <vt:lpstr>Gráfico</vt:lpstr>
      <vt:lpstr>Hoja de cálculo de Microsoft Excel 97-2003</vt:lpstr>
      <vt:lpstr>   La Rebelión docente  y el debate sobre el Financiamiento Educativo   </vt:lpstr>
      <vt:lpstr>Paritarias 2014</vt:lpstr>
      <vt:lpstr>Presentación de PowerPoint</vt:lpstr>
      <vt:lpstr>Comparación salarios docentes Diciembre 2013: diferencia 1 a 2</vt:lpstr>
      <vt:lpstr>Inversión por alumna/o por año 2010: Desigualdad de 1 a 5*</vt:lpstr>
      <vt:lpstr> Inversión por alumno/a por año (2012) Prov. Bs As ocupa el 10 lugar, por debajo del promedio nacional. </vt:lpstr>
      <vt:lpstr>La desigualdad en cifras </vt:lpstr>
      <vt:lpstr>Presentación de PowerPoint</vt:lpstr>
      <vt:lpstr>Gasto en Educación Consolidado  (GEC) </vt:lpstr>
      <vt:lpstr>No se cumplieron las metas restantes: </vt:lpstr>
      <vt:lpstr> Variación de la matrícula del Sistema Educativo Nacional (2005-2010) </vt:lpstr>
      <vt:lpstr>52% de los jóvenes no termina la escuela media (2010)</vt:lpstr>
      <vt:lpstr>2001-2011: El G.E.C. /P.B.I. aumentó 1,5% </vt:lpstr>
      <vt:lpstr>Presentación de PowerPoint</vt:lpstr>
      <vt:lpstr>La tendencia de los últimos 50 años G.E.C./G.C.N.</vt:lpstr>
      <vt:lpstr>% Gasto de Nación y % Gasto de prov. + CaBA en Educación – 2005 y 2010</vt:lpstr>
      <vt:lpstr>Presupuesto Nacional 2013:</vt:lpstr>
      <vt:lpstr>88% de la educación básica es sostenida por las provincias</vt:lpstr>
      <vt:lpstr>El salario del personal de una escuela durante dos años equivale al costo aproximado  de su construcción  de  una escuela</vt:lpstr>
      <vt:lpstr> La inversión por alumno/a por año aumentó  aproximadamente el  10% (Incluye la asistencia social) </vt:lpstr>
      <vt:lpstr>Presentación de PowerPoint</vt:lpstr>
      <vt:lpstr>El esfuerzo financiero de Prov. de Bs era superior a la media nacional hasta el 2008</vt:lpstr>
      <vt:lpstr>Los esfuerzos financieros por jurisdicción son desiguales(2010-2014).  El porcentaje de participación bajó.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9 años de gobierno del F.P.V. y 6 años de la L.E.N.</dc:title>
  <dc:creator>Laura</dc:creator>
  <cp:lastModifiedBy>WinuE</cp:lastModifiedBy>
  <cp:revision>319</cp:revision>
  <dcterms:created xsi:type="dcterms:W3CDTF">2012-06-16T13:48:39Z</dcterms:created>
  <dcterms:modified xsi:type="dcterms:W3CDTF">2014-04-04T21:06:02Z</dcterms:modified>
</cp:coreProperties>
</file>