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Hoja_de_c_lculo_de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Matrícula 2010</c:v>
                </c:pt>
              </c:strCache>
            </c:strRef>
          </c:tx>
          <c:dLbls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Hoja1!$A$2:$A$3</c:f>
              <c:strCache>
                <c:ptCount val="2"/>
                <c:pt idx="0">
                  <c:v>Privada</c:v>
                </c:pt>
                <c:pt idx="1">
                  <c:v>Pública</c:v>
                </c:pt>
              </c:strCache>
            </c:strRef>
          </c:cat>
          <c:val>
            <c:numRef>
              <c:f>Hoja1!$B$2:$B$3</c:f>
              <c:numCache>
                <c:formatCode>#,##0</c:formatCode>
                <c:ptCount val="2"/>
                <c:pt idx="0">
                  <c:v>3052866</c:v>
                </c:pt>
                <c:pt idx="1">
                  <c:v>8379752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800"/>
      </a:pPr>
      <a:endParaRPr lang="es-A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Matricula Primer grado 2010</c:v>
                </c:pt>
              </c:strCache>
            </c:strRef>
          </c:tx>
          <c:dLbls>
            <c:dLbl>
              <c:idx val="0"/>
              <c:layout/>
              <c:spPr/>
              <c:txPr>
                <a:bodyPr/>
                <a:lstStyle/>
                <a:p>
                  <a:pPr>
                    <a:defRPr sz="2000" b="1"/>
                  </a:pPr>
                  <a:endParaRPr lang="es-A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/>
              <c:spPr/>
              <c:txPr>
                <a:bodyPr/>
                <a:lstStyle/>
                <a:p>
                  <a:pPr>
                    <a:defRPr sz="2000" b="1"/>
                  </a:pPr>
                  <a:endParaRPr lang="es-A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</c:dLbl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Hoja1!$A$2:$A$3</c:f>
              <c:strCache>
                <c:ptCount val="2"/>
                <c:pt idx="0">
                  <c:v>Privada</c:v>
                </c:pt>
                <c:pt idx="1">
                  <c:v>Pública</c:v>
                </c:pt>
              </c:strCache>
            </c:strRef>
          </c:cat>
          <c:val>
            <c:numRef>
              <c:f>Hoja1!$B$2:$B$3</c:f>
              <c:numCache>
                <c:formatCode>0.00%</c:formatCode>
                <c:ptCount val="2"/>
                <c:pt idx="0">
                  <c:v>0.375</c:v>
                </c:pt>
                <c:pt idx="1">
                  <c:v>0.625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Columna1</c:v>
                </c:pt>
              </c:strCache>
            </c:strRef>
          </c:tx>
          <c:cat>
            <c:strRef>
              <c:f>Hoja1!$A$2:$A$3</c:f>
              <c:strCache>
                <c:ptCount val="2"/>
                <c:pt idx="0">
                  <c:v>Privada</c:v>
                </c:pt>
                <c:pt idx="1">
                  <c:v>Pública</c:v>
                </c:pt>
              </c:strCache>
            </c:strRef>
          </c:cat>
          <c:val>
            <c:numRef>
              <c:f>Hoja1!$C$2:$C$3</c:f>
              <c:numCache>
                <c:formatCode>General</c:formatCode>
                <c:ptCount val="2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800"/>
      </a:pPr>
      <a:endParaRPr lang="es-A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'[Gráfico en Microsoft PowerPoint]Hoja1'!$H$5</c:f>
              <c:strCache>
                <c:ptCount val="1"/>
                <c:pt idx="0">
                  <c:v>Privada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'[Gráfico en Microsoft PowerPoint]Hoja1'!$G$6:$G$9</c:f>
              <c:strCache>
                <c:ptCount val="4"/>
                <c:pt idx="0">
                  <c:v>Nación</c:v>
                </c:pt>
                <c:pt idx="1">
                  <c:v>CaBA</c:v>
                </c:pt>
                <c:pt idx="2">
                  <c:v>Pcia Bs As</c:v>
                </c:pt>
                <c:pt idx="3">
                  <c:v>Santa Fé</c:v>
                </c:pt>
              </c:strCache>
            </c:strRef>
          </c:cat>
          <c:val>
            <c:numRef>
              <c:f>'[Gráfico en Microsoft PowerPoint]Hoja1'!$H$6:$H$9</c:f>
              <c:numCache>
                <c:formatCode>#,##0</c:formatCode>
                <c:ptCount val="4"/>
                <c:pt idx="0">
                  <c:v>2985958</c:v>
                </c:pt>
                <c:pt idx="1">
                  <c:v>351041</c:v>
                </c:pt>
                <c:pt idx="2">
                  <c:v>1359261</c:v>
                </c:pt>
                <c:pt idx="3">
                  <c:v>230930</c:v>
                </c:pt>
              </c:numCache>
            </c:numRef>
          </c:val>
        </c:ser>
        <c:ser>
          <c:idx val="1"/>
          <c:order val="1"/>
          <c:tx>
            <c:strRef>
              <c:f>'[Gráfico en Microsoft PowerPoint]Hoja1'!$I$5</c:f>
              <c:strCache>
                <c:ptCount val="1"/>
                <c:pt idx="0">
                  <c:v>Pública</c:v>
                </c:pt>
              </c:strCache>
            </c:strRef>
          </c:tx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'[Gráfico en Microsoft PowerPoint]Hoja1'!$G$6:$G$9</c:f>
              <c:strCache>
                <c:ptCount val="4"/>
                <c:pt idx="0">
                  <c:v>Nación</c:v>
                </c:pt>
                <c:pt idx="1">
                  <c:v>CaBA</c:v>
                </c:pt>
                <c:pt idx="2">
                  <c:v>Pcia Bs As</c:v>
                </c:pt>
                <c:pt idx="3">
                  <c:v>Santa Fé</c:v>
                </c:pt>
              </c:strCache>
            </c:strRef>
          </c:cat>
          <c:val>
            <c:numRef>
              <c:f>'[Gráfico en Microsoft PowerPoint]Hoja1'!$I$6:$I$9</c:f>
              <c:numCache>
                <c:formatCode>#,##0</c:formatCode>
                <c:ptCount val="4"/>
                <c:pt idx="0">
                  <c:v>7575558</c:v>
                </c:pt>
                <c:pt idx="1">
                  <c:v>330382</c:v>
                </c:pt>
                <c:pt idx="2">
                  <c:v>2520995</c:v>
                </c:pt>
                <c:pt idx="3">
                  <c:v>541825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7654912"/>
        <c:axId val="207656448"/>
      </c:barChart>
      <c:catAx>
        <c:axId val="207654912"/>
        <c:scaling>
          <c:orientation val="minMax"/>
        </c:scaling>
        <c:delete val="0"/>
        <c:axPos val="b"/>
        <c:majorTickMark val="out"/>
        <c:minorTickMark val="none"/>
        <c:tickLblPos val="nextTo"/>
        <c:crossAx val="207656448"/>
        <c:crosses val="autoZero"/>
        <c:auto val="1"/>
        <c:lblAlgn val="ctr"/>
        <c:lblOffset val="100"/>
        <c:noMultiLvlLbl val="0"/>
      </c:catAx>
      <c:valAx>
        <c:axId val="20765644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0765491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000" b="1" dirty="0"/>
                      <a:t>1.359.261; 35%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2000" b="1" dirty="0"/>
                      <a:t>2.520.995; 65%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1"/>
              <c:showBubbleSize val="0"/>
            </c:dLbl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</c:dLbls>
          <c:cat>
            <c:strLit>
              <c:ptCount val="2"/>
              <c:pt idx="0">
                <c:v>Privada</c:v>
              </c:pt>
              <c:pt idx="1">
                <c:v>Pública</c:v>
              </c:pt>
            </c:strLit>
          </c:cat>
          <c:val>
            <c:numRef>
              <c:f>Hoja1!$H$8:$I$8</c:f>
              <c:numCache>
                <c:formatCode>#,##0</c:formatCode>
                <c:ptCount val="2"/>
                <c:pt idx="0">
                  <c:v>1359261</c:v>
                </c:pt>
                <c:pt idx="1">
                  <c:v>2520995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 rtl="0">
            <a:defRPr sz="2400" b="1"/>
          </a:pPr>
          <a:endParaRPr lang="es-AR"/>
        </a:p>
      </c:txPr>
    </c:legend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Matrícula Pública</c:v>
                </c:pt>
              </c:strCache>
            </c:strRef>
          </c:tx>
          <c:spPr>
            <a:ln w="37822">
              <a:solidFill>
                <a:srgbClr val="0000FF"/>
              </a:solidFill>
              <a:prstDash val="solid"/>
            </a:ln>
          </c:spPr>
          <c:marker>
            <c:symbol val="square"/>
            <c:size val="4"/>
            <c:spPr>
              <a:solidFill>
                <a:srgbClr val="333333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numRef>
              <c:f>Sheet1!$B$1:$G$1</c:f>
              <c:numCache>
                <c:formatCode>General</c:formatCode>
                <c:ptCount val="6"/>
                <c:pt idx="0">
                  <c:v>1998</c:v>
                </c:pt>
                <c:pt idx="1">
                  <c:v>2001</c:v>
                </c:pt>
                <c:pt idx="2">
                  <c:v>2004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</c:numCache>
            </c:numRef>
          </c:cat>
          <c:val>
            <c:numRef>
              <c:f>Sheet1!$B$2:$G$2</c:f>
              <c:numCache>
                <c:formatCode>#,##0</c:formatCode>
                <c:ptCount val="6"/>
                <c:pt idx="0">
                  <c:v>359995</c:v>
                </c:pt>
                <c:pt idx="1">
                  <c:v>363493</c:v>
                </c:pt>
                <c:pt idx="2">
                  <c:v>391179</c:v>
                </c:pt>
                <c:pt idx="3">
                  <c:v>367816</c:v>
                </c:pt>
                <c:pt idx="4">
                  <c:v>322830</c:v>
                </c:pt>
                <c:pt idx="5">
                  <c:v>324156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Matrícula Privada </c:v>
                </c:pt>
              </c:strCache>
            </c:strRef>
          </c:tx>
          <c:spPr>
            <a:ln w="37822">
              <a:solidFill>
                <a:srgbClr val="FF0000"/>
              </a:solidFill>
              <a:prstDash val="solid"/>
            </a:ln>
          </c:spPr>
          <c:marker>
            <c:symbol val="square"/>
            <c:size val="4"/>
            <c:spPr>
              <a:solidFill>
                <a:srgbClr val="333333"/>
              </a:solidFill>
              <a:ln>
                <a:solidFill>
                  <a:srgbClr val="FFFF00"/>
                </a:solidFill>
                <a:prstDash val="solid"/>
              </a:ln>
            </c:spPr>
          </c:marker>
          <c:cat>
            <c:numRef>
              <c:f>Sheet1!$B$1:$G$1</c:f>
              <c:numCache>
                <c:formatCode>General</c:formatCode>
                <c:ptCount val="6"/>
                <c:pt idx="0">
                  <c:v>1998</c:v>
                </c:pt>
                <c:pt idx="1">
                  <c:v>2001</c:v>
                </c:pt>
                <c:pt idx="2">
                  <c:v>2004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</c:numCache>
            </c:numRef>
          </c:cat>
          <c:val>
            <c:numRef>
              <c:f>Sheet1!$B$3:$G$3</c:f>
              <c:numCache>
                <c:formatCode>#,##0</c:formatCode>
                <c:ptCount val="6"/>
                <c:pt idx="0">
                  <c:v>307054</c:v>
                </c:pt>
                <c:pt idx="1">
                  <c:v>301103</c:v>
                </c:pt>
                <c:pt idx="2">
                  <c:v>311521</c:v>
                </c:pt>
                <c:pt idx="3">
                  <c:v>327419</c:v>
                </c:pt>
                <c:pt idx="4">
                  <c:v>334123</c:v>
                </c:pt>
                <c:pt idx="5">
                  <c:v>349373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8496896"/>
        <c:axId val="228498816"/>
      </c:lineChart>
      <c:catAx>
        <c:axId val="228496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31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s-AR"/>
          </a:p>
        </c:txPr>
        <c:crossAx val="228498816"/>
        <c:crossesAt val="200000"/>
        <c:auto val="1"/>
        <c:lblAlgn val="ctr"/>
        <c:lblOffset val="100"/>
        <c:tickLblSkip val="1"/>
        <c:tickMarkSkip val="1"/>
        <c:noMultiLvlLbl val="1"/>
      </c:catAx>
      <c:valAx>
        <c:axId val="228498816"/>
        <c:scaling>
          <c:orientation val="minMax"/>
          <c:min val="250000"/>
        </c:scaling>
        <c:delete val="0"/>
        <c:axPos val="l"/>
        <c:numFmt formatCode="#,##0" sourceLinked="1"/>
        <c:majorTickMark val="none"/>
        <c:minorTickMark val="none"/>
        <c:tickLblPos val="nextTo"/>
        <c:spPr>
          <a:ln w="31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s-AR"/>
          </a:p>
        </c:txPr>
        <c:crossAx val="228496896"/>
        <c:crosses val="autoZero"/>
        <c:crossBetween val="between"/>
      </c:valAx>
      <c:spPr>
        <a:solidFill>
          <a:schemeClr val="bg1"/>
        </a:solidFill>
        <a:ln w="12607">
          <a:solidFill>
            <a:srgbClr val="000000"/>
          </a:solidFill>
          <a:prstDash val="solid"/>
        </a:ln>
      </c:spPr>
    </c:plotArea>
    <c:legend>
      <c:legendPos val="b"/>
      <c:layout/>
      <c:overlay val="0"/>
      <c:spPr>
        <a:noFill/>
        <a:ln w="3152">
          <a:solidFill>
            <a:schemeClr val="tx1"/>
          </a:solidFill>
          <a:prstDash val="solid"/>
        </a:ln>
      </c:spPr>
      <c:txPr>
        <a:bodyPr/>
        <a:lstStyle/>
        <a:p>
          <a:pPr>
            <a:defRPr sz="1846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s-AR"/>
        </a:p>
      </c:txPr>
    </c:legend>
    <c:plotVisOnly val="1"/>
    <c:dispBlanksAs val="gap"/>
    <c:showDLblsOverMax val="1"/>
  </c:chart>
  <c:spPr>
    <a:noFill/>
    <a:ln>
      <a:noFill/>
    </a:ln>
  </c:spPr>
  <c:txPr>
    <a:bodyPr/>
    <a:lstStyle/>
    <a:p>
      <a:pPr>
        <a:defRPr sz="201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s-A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Subsidio</a:t>
            </a:r>
            <a:r>
              <a:rPr lang="en-US" baseline="0" dirty="0" smtClean="0"/>
              <a:t> del Estado a la </a:t>
            </a:r>
            <a:r>
              <a:rPr lang="en-US" baseline="0" dirty="0" err="1" smtClean="0"/>
              <a:t>Educación</a:t>
            </a:r>
            <a:r>
              <a:rPr lang="en-US" baseline="0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Privada</a:t>
            </a:r>
            <a:r>
              <a:rPr lang="en-US" dirty="0" smtClean="0"/>
              <a:t> a </a:t>
            </a:r>
            <a:r>
              <a:rPr lang="en-US" dirty="0" err="1" smtClean="0"/>
              <a:t>nivel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nacional</a:t>
            </a:r>
            <a:r>
              <a:rPr lang="en-US" baseline="0" dirty="0" smtClean="0"/>
              <a:t> </a:t>
            </a:r>
            <a:r>
              <a:rPr lang="en-US" sz="1100" baseline="0" dirty="0" smtClean="0"/>
              <a:t>(base 2001)</a:t>
            </a:r>
            <a:endParaRPr lang="en-US" sz="1100" dirty="0"/>
          </a:p>
        </c:rich>
      </c:tx>
      <c:layout>
        <c:manualLayout>
          <c:xMode val="edge"/>
          <c:yMode val="edge"/>
          <c:x val="2.2903194600094965E-2"/>
          <c:y val="0"/>
        </c:manualLayout>
      </c:layout>
      <c:overlay val="1"/>
    </c:title>
    <c:autoTitleDeleted val="0"/>
    <c:view3D>
      <c:rotX val="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Subsidio Ed. Privada</c:v>
                </c:pt>
              </c:strCache>
            </c:strRef>
          </c:tx>
          <c:spPr>
            <a:solidFill>
              <a:srgbClr val="558ED5"/>
            </a:solidFill>
          </c:spPr>
          <c:invertIfNegative val="1"/>
          <c:dLbls>
            <c:dLbl>
              <c:idx val="0"/>
              <c:layout>
                <c:manualLayout>
                  <c:x val="1.2321145885970775E-2"/>
                  <c:y val="0.20354124849722735"/>
                </c:manualLayout>
              </c:layout>
              <c:tx>
                <c:rich>
                  <a:bodyPr/>
                  <a:lstStyle/>
                  <a:p>
                    <a:r>
                      <a:rPr lang="en-US" sz="1600" b="1" dirty="0" err="1"/>
                      <a:t>Subsidio Ed. Privada; 1993; 704</a:t>
                    </a:r>
                    <a:endParaRPr lang="en-US" sz="1600" b="1" dirty="0"/>
                  </a:p>
                </c:rich>
              </c:tx>
              <c:showLegendKey val="0"/>
              <c:showVal val="1"/>
              <c:showCatName val="1"/>
              <c:showSerName val="1"/>
              <c:showPercent val="0"/>
              <c:showBubbleSize val="0"/>
            </c:dLbl>
            <c:dLbl>
              <c:idx val="1"/>
              <c:layout>
                <c:manualLayout>
                  <c:x val="-3.5203273959916498E-3"/>
                  <c:y val="0.1700471189976836"/>
                </c:manualLayout>
              </c:layout>
              <c:tx>
                <c:rich>
                  <a:bodyPr/>
                  <a:lstStyle/>
                  <a:p>
                    <a:r>
                      <a:rPr lang="en-US" sz="1600" b="1" dirty="0" err="1"/>
                      <a:t>Subsidio Ed. Privada; 2005; 1426</a:t>
                    </a:r>
                    <a:endParaRPr lang="en-US" sz="1600" b="1" dirty="0"/>
                  </a:p>
                </c:rich>
              </c:tx>
              <c:showLegendKey val="0"/>
              <c:showVal val="1"/>
              <c:showCatName val="1"/>
              <c:showSerName val="1"/>
              <c:showPercent val="0"/>
              <c:showBubbleSize val="0"/>
            </c:dLbl>
            <c:showLegendKey val="0"/>
            <c:showVal val="0"/>
            <c:showCatName val="1"/>
            <c:showSerName val="1"/>
            <c:showPercent val="0"/>
            <c:showBubbleSize val="0"/>
            <c:showLeaderLines val="0"/>
          </c:dLbls>
          <c:cat>
            <c:numRef>
              <c:f>Hoja1!$A$2:$A$3</c:f>
              <c:numCache>
                <c:formatCode>General</c:formatCode>
                <c:ptCount val="2"/>
                <c:pt idx="0">
                  <c:v>1993</c:v>
                </c:pt>
                <c:pt idx="1">
                  <c:v>2005</c:v>
                </c:pt>
              </c:numCache>
            </c:numRef>
          </c:cat>
          <c:val>
            <c:numRef>
              <c:f>Hoja1!$B$2:$B$3</c:f>
              <c:numCache>
                <c:formatCode>General</c:formatCode>
                <c:ptCount val="2"/>
                <c:pt idx="0">
                  <c:v>704</c:v>
                </c:pt>
                <c:pt idx="1">
                  <c:v>1426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35838848"/>
        <c:axId val="235844736"/>
        <c:axId val="0"/>
      </c:bar3DChart>
      <c:catAx>
        <c:axId val="235838848"/>
        <c:scaling>
          <c:orientation val="minMax"/>
        </c:scaling>
        <c:delete val="1"/>
        <c:axPos val="b"/>
        <c:numFmt formatCode="General" sourceLinked="1"/>
        <c:majorTickMark val="cross"/>
        <c:minorTickMark val="cross"/>
        <c:tickLblPos val="nextTo"/>
        <c:crossAx val="235844736"/>
        <c:crosses val="autoZero"/>
        <c:auto val="1"/>
        <c:lblAlgn val="ctr"/>
        <c:lblOffset val="100"/>
        <c:noMultiLvlLbl val="1"/>
      </c:catAx>
      <c:valAx>
        <c:axId val="235844736"/>
        <c:scaling>
          <c:orientation val="minMax"/>
        </c:scaling>
        <c:delete val="1"/>
        <c:axPos val="l"/>
        <c:majorGridlines/>
        <c:numFmt formatCode="General" sourceLinked="1"/>
        <c:majorTickMark val="cross"/>
        <c:minorTickMark val="cross"/>
        <c:tickLblPos val="nextTo"/>
        <c:crossAx val="235838848"/>
        <c:crosses val="autoZero"/>
        <c:crossBetween val="between"/>
      </c:valAx>
    </c:plotArea>
    <c:plotVisOnly val="1"/>
    <c:dispBlanksAs val="zero"/>
    <c:showDLblsOverMax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s-A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% de subsidio sobre el gasto del estado por alumno</c:v>
                </c:pt>
              </c:strCache>
            </c:strRef>
          </c:tx>
          <c:invertIfNegative val="1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Hoja1!$A$2:$A$3</c:f>
              <c:numCache>
                <c:formatCode>General</c:formatCode>
                <c:ptCount val="2"/>
                <c:pt idx="0">
                  <c:v>1994</c:v>
                </c:pt>
                <c:pt idx="1">
                  <c:v>2005</c:v>
                </c:pt>
              </c:numCache>
            </c:numRef>
          </c:cat>
          <c:val>
            <c:numRef>
              <c:f>Hoja1!$B$2:$B$3</c:f>
              <c:numCache>
                <c:formatCode>General</c:formatCode>
                <c:ptCount val="2"/>
                <c:pt idx="0">
                  <c:v>0.44</c:v>
                </c:pt>
                <c:pt idx="1">
                  <c:v>0.55000000000000004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35975040"/>
        <c:axId val="235976576"/>
      </c:barChart>
      <c:catAx>
        <c:axId val="235975040"/>
        <c:scaling>
          <c:orientation val="minMax"/>
        </c:scaling>
        <c:delete val="1"/>
        <c:axPos val="b"/>
        <c:numFmt formatCode="General" sourceLinked="1"/>
        <c:majorTickMark val="cross"/>
        <c:minorTickMark val="cross"/>
        <c:tickLblPos val="nextTo"/>
        <c:crossAx val="235976576"/>
        <c:crosses val="autoZero"/>
        <c:auto val="1"/>
        <c:lblAlgn val="ctr"/>
        <c:lblOffset val="100"/>
        <c:noMultiLvlLbl val="1"/>
      </c:catAx>
      <c:valAx>
        <c:axId val="235976576"/>
        <c:scaling>
          <c:orientation val="minMax"/>
        </c:scaling>
        <c:delete val="1"/>
        <c:axPos val="l"/>
        <c:majorGridlines/>
        <c:numFmt formatCode="General" sourceLinked="1"/>
        <c:majorTickMark val="cross"/>
        <c:minorTickMark val="cross"/>
        <c:tickLblPos val="nextTo"/>
        <c:crossAx val="235975040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zero"/>
    <c:showDLblsOverMax val="1"/>
  </c:chart>
  <c:txPr>
    <a:bodyPr/>
    <a:lstStyle/>
    <a:p>
      <a:pPr>
        <a:defRPr sz="1800"/>
      </a:pPr>
      <a:endParaRPr lang="es-AR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0.74333</cdr:x>
      <cdr:y>0.91528</cdr:y>
    </cdr:from>
    <cdr:to>
      <cdr:x>0.94333</cdr:x>
      <cdr:y>1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3398520" y="2510790"/>
          <a:ext cx="914400" cy="2324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ES" sz="1100"/>
            <a:t>Fuente: DINIECE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ED8AB-CA70-4B95-9576-4F39E0D75DEF}" type="datetimeFigureOut">
              <a:rPr lang="es-AR" smtClean="0"/>
              <a:t>04/04/2014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7F873-0CD3-4BD3-837F-C772E36798F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23845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35262-193D-4DE4-A320-FDD0145D8345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69134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35262-193D-4DE4-A320-FDD0145D8345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28691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35262-193D-4DE4-A320-FDD0145D8345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24940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35262-193D-4DE4-A320-FDD0145D8345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86449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35262-193D-4DE4-A320-FDD0145D8345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58283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35262-193D-4DE4-A320-FDD0145D8345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15672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35262-193D-4DE4-A320-FDD0145D8345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57857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35262-193D-4DE4-A320-FDD0145D8345}" type="slidenum">
              <a:rPr lang="es-ES" smtClean="0"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94412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35262-193D-4DE4-A320-FDD0145D8345}" type="slidenum">
              <a:rPr lang="es-ES" smtClean="0"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24588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35262-193D-4DE4-A320-FDD0145D8345}" type="slidenum">
              <a:rPr lang="es-ES" smtClean="0"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23892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35262-193D-4DE4-A320-FDD0145D8345}" type="slidenum">
              <a:rPr lang="es-ES" smtClean="0"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3190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35262-193D-4DE4-A320-FDD0145D8345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9329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35262-193D-4DE4-A320-FDD0145D8345}" type="slidenum">
              <a:rPr lang="es-ES" smtClean="0"/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72228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35262-193D-4DE4-A320-FDD0145D8345}" type="slidenum">
              <a:rPr lang="es-ES" smtClean="0"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0586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35262-193D-4DE4-A320-FDD0145D8345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8827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35262-193D-4DE4-A320-FDD0145D8345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2349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35262-193D-4DE4-A320-FDD0145D8345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70664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35262-193D-4DE4-A320-FDD0145D8345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9941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35262-193D-4DE4-A320-FDD0145D8345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47887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35262-193D-4DE4-A320-FDD0145D8345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4599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35262-193D-4DE4-A320-FDD0145D8345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8276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10B7-B107-4E37-A1E5-B7BB49B54EEA}" type="datetimeFigureOut">
              <a:rPr lang="es-AR" smtClean="0"/>
              <a:t>04/04/2014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A71B-0C41-4A24-90BB-05B1591B08B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56134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10B7-B107-4E37-A1E5-B7BB49B54EEA}" type="datetimeFigureOut">
              <a:rPr lang="es-AR" smtClean="0"/>
              <a:t>04/04/2014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A71B-0C41-4A24-90BB-05B1591B08B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85037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10B7-B107-4E37-A1E5-B7BB49B54EEA}" type="datetimeFigureOut">
              <a:rPr lang="es-AR" smtClean="0"/>
              <a:t>04/04/2014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A71B-0C41-4A24-90BB-05B1591B08B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26419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10B7-B107-4E37-A1E5-B7BB49B54EEA}" type="datetimeFigureOut">
              <a:rPr lang="es-AR" smtClean="0"/>
              <a:t>04/04/2014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A71B-0C41-4A24-90BB-05B1591B08B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83832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10B7-B107-4E37-A1E5-B7BB49B54EEA}" type="datetimeFigureOut">
              <a:rPr lang="es-AR" smtClean="0"/>
              <a:t>04/04/2014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A71B-0C41-4A24-90BB-05B1591B08B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82708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10B7-B107-4E37-A1E5-B7BB49B54EEA}" type="datetimeFigureOut">
              <a:rPr lang="es-AR" smtClean="0"/>
              <a:t>04/04/2014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A71B-0C41-4A24-90BB-05B1591B08B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06745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10B7-B107-4E37-A1E5-B7BB49B54EEA}" type="datetimeFigureOut">
              <a:rPr lang="es-AR" smtClean="0"/>
              <a:t>04/04/2014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A71B-0C41-4A24-90BB-05B1591B08B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54976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10B7-B107-4E37-A1E5-B7BB49B54EEA}" type="datetimeFigureOut">
              <a:rPr lang="es-AR" smtClean="0"/>
              <a:t>04/04/2014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A71B-0C41-4A24-90BB-05B1591B08B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5114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10B7-B107-4E37-A1E5-B7BB49B54EEA}" type="datetimeFigureOut">
              <a:rPr lang="es-AR" smtClean="0"/>
              <a:t>04/04/2014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A71B-0C41-4A24-90BB-05B1591B08B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56348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10B7-B107-4E37-A1E5-B7BB49B54EEA}" type="datetimeFigureOut">
              <a:rPr lang="es-AR" smtClean="0"/>
              <a:t>04/04/2014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A71B-0C41-4A24-90BB-05B1591B08B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65478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10B7-B107-4E37-A1E5-B7BB49B54EEA}" type="datetimeFigureOut">
              <a:rPr lang="es-AR" smtClean="0"/>
              <a:t>04/04/2014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A71B-0C41-4A24-90BB-05B1591B08B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33186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A10B7-B107-4E37-A1E5-B7BB49B54EEA}" type="datetimeFigureOut">
              <a:rPr lang="es-AR" smtClean="0"/>
              <a:t>04/04/2014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EA71B-0C41-4A24-90BB-05B1591B08B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7558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Hoja_de_c_lculo_de_Microsoft_Excel_97-20031.xls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s-ES" sz="4800" b="1" dirty="0" smtClean="0"/>
          </a:p>
          <a:p>
            <a:pPr marL="0" indent="0" algn="ctr">
              <a:buNone/>
            </a:pPr>
            <a:endParaRPr lang="es-ES" sz="4800" b="1" dirty="0"/>
          </a:p>
          <a:p>
            <a:pPr marL="0" indent="0" algn="ctr">
              <a:buNone/>
            </a:pPr>
            <a:r>
              <a:rPr lang="es-ES" sz="4800" b="1" dirty="0" smtClean="0"/>
              <a:t>LA PRIVATIZACIÓN </a:t>
            </a:r>
          </a:p>
          <a:p>
            <a:pPr marL="0" indent="0" algn="ctr">
              <a:buNone/>
            </a:pPr>
            <a:r>
              <a:rPr lang="es-ES" sz="4800" b="1" dirty="0" smtClean="0"/>
              <a:t>CRECIENTE</a:t>
            </a:r>
            <a:endParaRPr lang="es-ES" sz="4800" b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4AC-8FB5-42B7-A307-ABFF2394FA79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578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ACE02C-937F-41BB-AE91-AD9BEEBAC55F}" type="slidenum">
              <a:rPr lang="es-ES" smtClean="0"/>
              <a:pPr>
                <a:defRPr/>
              </a:pPr>
              <a:t>10</a:t>
            </a:fld>
            <a:endParaRPr lang="es-ES"/>
          </a:p>
        </p:txBody>
      </p:sp>
      <p:graphicFrame>
        <p:nvGraphicFramePr>
          <p:cNvPr id="3" name="2 Gráfico"/>
          <p:cNvGraphicFramePr/>
          <p:nvPr>
            <p:extLst>
              <p:ext uri="{D42A27DB-BD31-4B8C-83A1-F6EECF244321}">
                <p14:modId xmlns:p14="http://schemas.microsoft.com/office/powerpoint/2010/main" val="277348852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928662" y="6000768"/>
            <a:ext cx="67151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err="1" smtClean="0"/>
              <a:t>Marduchowicz</a:t>
            </a:r>
            <a:r>
              <a:rPr lang="es-ES" sz="1100" dirty="0" smtClean="0"/>
              <a:t> </a:t>
            </a:r>
            <a:r>
              <a:rPr lang="es-ES" sz="1100" dirty="0" err="1" smtClean="0"/>
              <a:t>idem</a:t>
            </a:r>
            <a:endParaRPr lang="es-ES" sz="1100" dirty="0"/>
          </a:p>
        </p:txBody>
      </p:sp>
      <p:sp>
        <p:nvSpPr>
          <p:cNvPr id="6" name="5 Llamada ovalada"/>
          <p:cNvSpPr/>
          <p:nvPr/>
        </p:nvSpPr>
        <p:spPr>
          <a:xfrm>
            <a:off x="7072330" y="1785926"/>
            <a:ext cx="2071670" cy="3155242"/>
          </a:xfrm>
          <a:prstGeom prst="wedgeEllipseCallout">
            <a:avLst>
              <a:gd name="adj1" fmla="val 20152"/>
              <a:gd name="adj2" fmla="val 905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Por cada peso que gastan en un alumno/a de escuela pública, se subsidia con   0,55 a un alumno  de escuela privada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03848" y="5733256"/>
            <a:ext cx="55601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En el 2005 Prov. de Bs As invirtió 2071$ por alumna/o en </a:t>
            </a:r>
          </a:p>
          <a:p>
            <a:r>
              <a:rPr lang="es-ES" dirty="0"/>
              <a:t>l</a:t>
            </a:r>
            <a:r>
              <a:rPr lang="es-ES" dirty="0" smtClean="0"/>
              <a:t>a escuela pública y 1.070$ en la privada.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683568" y="275041"/>
            <a:ext cx="7641836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b="1" dirty="0" smtClean="0"/>
              <a:t>         % </a:t>
            </a:r>
            <a:r>
              <a:rPr lang="es-AR" sz="2800" b="1" dirty="0"/>
              <a:t>de subsidio a </a:t>
            </a:r>
            <a:r>
              <a:rPr lang="es-AR" sz="2800" b="1" dirty="0" smtClean="0"/>
              <a:t>la Educación Privada  </a:t>
            </a:r>
            <a:r>
              <a:rPr lang="es-AR" sz="2800" b="1" dirty="0"/>
              <a:t>sobre </a:t>
            </a:r>
            <a:endParaRPr lang="es-AR" sz="2800" b="1" dirty="0" smtClean="0"/>
          </a:p>
          <a:p>
            <a:r>
              <a:rPr lang="es-AR" sz="2800" b="1" dirty="0" smtClean="0"/>
              <a:t>el Gasto </a:t>
            </a:r>
            <a:r>
              <a:rPr lang="es-AR" sz="2800" b="1" dirty="0"/>
              <a:t>del Estado por alumno promedio nacional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8943612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1116013" y="5876925"/>
            <a:ext cx="698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dirty="0" smtClean="0"/>
              <a:t>Fuente: CIIPPEC. </a:t>
            </a:r>
            <a:endParaRPr lang="es-ES" sz="100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ACE02C-937F-41BB-AE91-AD9BEEBAC55F}" type="slidenum">
              <a:rPr lang="es-ES" smtClean="0"/>
              <a:pPr>
                <a:defRPr/>
              </a:pPr>
              <a:t>11</a:t>
            </a:fld>
            <a:endParaRPr lang="es-ES"/>
          </a:p>
        </p:txBody>
      </p:sp>
      <p:sp>
        <p:nvSpPr>
          <p:cNvPr id="2" name="1 CuadroTexto"/>
          <p:cNvSpPr txBox="1"/>
          <p:nvPr/>
        </p:nvSpPr>
        <p:spPr>
          <a:xfrm>
            <a:off x="432049" y="548680"/>
            <a:ext cx="8352928" cy="60016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endParaRPr lang="es-ES" sz="3200" b="1" dirty="0" smtClean="0"/>
          </a:p>
          <a:p>
            <a:pPr marL="342900" indent="-342900">
              <a:buFont typeface="Arial" pitchFamily="34" charset="0"/>
              <a:buChar char="•"/>
            </a:pPr>
            <a:endParaRPr lang="es-ES" sz="3200" b="1" dirty="0"/>
          </a:p>
          <a:p>
            <a:pPr marL="342900" indent="-342900">
              <a:buFont typeface="Arial" pitchFamily="34" charset="0"/>
              <a:buChar char="•"/>
            </a:pPr>
            <a:r>
              <a:rPr lang="es-ES" sz="3200" b="1" dirty="0" smtClean="0"/>
              <a:t>El 60% de las escuelas privadas en Provincia de Bs. As.  están subsidiadas por el Estado. </a:t>
            </a:r>
          </a:p>
          <a:p>
            <a:pPr marL="342900" indent="-342900">
              <a:buFont typeface="Arial" pitchFamily="34" charset="0"/>
              <a:buChar char="•"/>
            </a:pPr>
            <a:endParaRPr lang="es-ES" sz="32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s-ES" sz="3200" b="1" dirty="0" smtClean="0"/>
              <a:t>El 70% de las escuelas privadas en Ciudad de Bs. As. están subsidiadas por el Estado</a:t>
            </a:r>
          </a:p>
          <a:p>
            <a:pPr marL="342900" indent="-342900">
              <a:buFont typeface="Arial" pitchFamily="34" charset="0"/>
              <a:buChar char="•"/>
            </a:pPr>
            <a:endParaRPr lang="es-ES" sz="32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s-ES" sz="3200" b="1" dirty="0" smtClean="0"/>
              <a:t>Por cada $2.7  que invirtió el Estado en un alumno de escuela pública, destinó 1$ a un alumno de la escuela privada en el 2006. </a:t>
            </a:r>
          </a:p>
          <a:p>
            <a:endParaRPr lang="es-ES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424421757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El proceso de privatización</a:t>
            </a:r>
            <a:br>
              <a:rPr lang="es-AR" dirty="0" smtClean="0"/>
            </a:br>
            <a:r>
              <a:rPr lang="es-AR" dirty="0" smtClean="0"/>
              <a:t>compromete a todos los gobiernos</a:t>
            </a:r>
            <a:endParaRPr lang="es-AR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4AC-8FB5-42B7-A307-ABFF2394FA79}" type="slidenum">
              <a:rPr lang="es-ES" smtClean="0"/>
              <a:t>12</a:t>
            </a:fld>
            <a:endParaRPr lang="es-ES"/>
          </a:p>
        </p:txBody>
      </p:sp>
      <p:pic>
        <p:nvPicPr>
          <p:cNvPr id="11266" name="Picture 2" descr="http://www.sintesis-educativa.com.ar/images/stories/IMG/2012/03/Narodowski/imagen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276872"/>
            <a:ext cx="7200800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432441" y="6021288"/>
            <a:ext cx="7488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* </a:t>
            </a:r>
            <a:r>
              <a:rPr lang="es-AR" sz="1400" dirty="0" smtClean="0"/>
              <a:t>Ver </a:t>
            </a:r>
            <a:r>
              <a:rPr lang="es-AR" sz="1400" dirty="0" err="1" smtClean="0"/>
              <a:t>Narodowsky</a:t>
            </a:r>
            <a:r>
              <a:rPr lang="es-AR" sz="1400" dirty="0" smtClean="0"/>
              <a:t>, Mariano  y </a:t>
            </a:r>
            <a:r>
              <a:rPr lang="es-AR" sz="1400" dirty="0" err="1" smtClean="0"/>
              <a:t>Moschetti</a:t>
            </a:r>
            <a:r>
              <a:rPr lang="es-AR" sz="1400" dirty="0" smtClean="0"/>
              <a:t>, Mauro según datos de DINIECE 2010 en La educación en Argentina después de los </a:t>
            </a:r>
            <a:r>
              <a:rPr lang="es-AR" sz="1400" dirty="0" err="1" smtClean="0"/>
              <a:t>neliberales</a:t>
            </a:r>
            <a:r>
              <a:rPr lang="es-AR" sz="1400" dirty="0" smtClean="0"/>
              <a:t> y los </a:t>
            </a:r>
            <a:r>
              <a:rPr lang="es-AR" sz="1400" dirty="0" err="1" smtClean="0"/>
              <a:t>antineoliberales</a:t>
            </a:r>
            <a:endParaRPr lang="es-AR" sz="1400" dirty="0"/>
          </a:p>
        </p:txBody>
      </p:sp>
    </p:spTree>
    <p:extLst>
      <p:ext uri="{BB962C8B-B14F-4D97-AF65-F5344CB8AC3E}">
        <p14:creationId xmlns:p14="http://schemas.microsoft.com/office/powerpoint/2010/main" val="238751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4AC-8FB5-42B7-A307-ABFF2394FA79}" type="slidenum">
              <a:rPr lang="es-ES" smtClean="0"/>
              <a:t>13</a:t>
            </a:fld>
            <a:endParaRPr lang="es-ES"/>
          </a:p>
        </p:txBody>
      </p:sp>
      <p:pic>
        <p:nvPicPr>
          <p:cNvPr id="14338" name="Picture 2" descr="http://www.sintesis-educativa.com.ar/images/stories/IMG/2012/03/Narodowski/imagen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1" y="1175950"/>
            <a:ext cx="6480720" cy="4896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683568" y="476672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b="1" dirty="0" smtClean="0"/>
              <a:t>Los subsidios siguieron creciendo en la última década </a:t>
            </a:r>
          </a:p>
          <a:p>
            <a:pPr algn="ctr"/>
            <a:r>
              <a:rPr lang="es-AR" sz="2400" b="1" dirty="0" smtClean="0"/>
              <a:t>durante el Gobierno del F.P.V. 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23528" y="6309320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/>
              <a:t>Ver </a:t>
            </a:r>
            <a:r>
              <a:rPr lang="es-AR" sz="1200" dirty="0" err="1"/>
              <a:t>Narodowsky</a:t>
            </a:r>
            <a:r>
              <a:rPr lang="es-AR" sz="1200" dirty="0"/>
              <a:t>, Mariano  y </a:t>
            </a:r>
            <a:r>
              <a:rPr lang="es-AR" sz="1200" dirty="0" err="1"/>
              <a:t>Moschetti</a:t>
            </a:r>
            <a:r>
              <a:rPr lang="es-AR" sz="1200" dirty="0"/>
              <a:t>, Mauro </a:t>
            </a:r>
            <a:r>
              <a:rPr lang="es-AR" sz="1200" dirty="0" smtClean="0"/>
              <a:t>en </a:t>
            </a:r>
            <a:r>
              <a:rPr lang="es-AR" sz="1200" dirty="0"/>
              <a:t>La educación en Argentina después de los </a:t>
            </a:r>
            <a:r>
              <a:rPr lang="es-AR" sz="1200" dirty="0" err="1"/>
              <a:t>neliberales</a:t>
            </a:r>
            <a:r>
              <a:rPr lang="es-AR" sz="1200" dirty="0"/>
              <a:t> y los </a:t>
            </a:r>
            <a:r>
              <a:rPr lang="es-AR" sz="1200" dirty="0" err="1" smtClean="0"/>
              <a:t>antineoliberales</a:t>
            </a:r>
            <a:r>
              <a:rPr lang="es-AR" sz="1200" dirty="0" smtClean="0"/>
              <a:t>, según datos de la DINIECE</a:t>
            </a:r>
            <a:endParaRPr lang="es-AR" sz="1200" dirty="0"/>
          </a:p>
        </p:txBody>
      </p:sp>
    </p:spTree>
    <p:extLst>
      <p:ext uri="{BB962C8B-B14F-4D97-AF65-F5344CB8AC3E}">
        <p14:creationId xmlns:p14="http://schemas.microsoft.com/office/powerpoint/2010/main" val="17442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633195"/>
              </p:ext>
            </p:extLst>
          </p:nvPr>
        </p:nvGraphicFramePr>
        <p:xfrm>
          <a:off x="323850" y="836712"/>
          <a:ext cx="8445340" cy="5286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Gráfico" r:id="rId4" imgW="6096000" imgH="4067251" progId="MSGraph.Chart.8">
                  <p:embed followColorScheme="full"/>
                </p:oleObj>
              </mc:Choice>
              <mc:Fallback>
                <p:oleObj name="Gráfico" r:id="rId4" imgW="6096000" imgH="4067251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836712"/>
                        <a:ext cx="8445340" cy="528643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971550" y="5876925"/>
            <a:ext cx="76327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dirty="0"/>
              <a:t>Elaboración propia sobre base de datos Banco Mundial Y </a:t>
            </a:r>
            <a:r>
              <a:rPr lang="es-ES" sz="1000" dirty="0" smtClean="0"/>
              <a:t>DINIECE  2010</a:t>
            </a:r>
            <a:endParaRPr lang="es-ES" sz="10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ACE02C-937F-41BB-AE91-AD9BEEBAC55F}" type="slidenum">
              <a:rPr lang="es-ES" smtClean="0"/>
              <a:pPr>
                <a:defRPr/>
              </a:pPr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533126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Título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s-ES" sz="3200" b="1" dirty="0" smtClean="0"/>
              <a:t>El Gobierno del F.P.V. propuso para el  2010, </a:t>
            </a:r>
            <a:br>
              <a:rPr lang="es-ES" sz="3200" b="1" dirty="0" smtClean="0"/>
            </a:br>
            <a:r>
              <a:rPr lang="es-ES" sz="3200" b="1" dirty="0" smtClean="0"/>
              <a:t> las siguientes metas: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750" y="1268413"/>
            <a:ext cx="8229600" cy="4525962"/>
          </a:xfrm>
          <a:solidFill>
            <a:schemeClr val="bg1">
              <a:lumMod val="95000"/>
            </a:schemeClr>
          </a:solidFill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es-ES" dirty="0" smtClean="0"/>
              <a:t> G.E.C.: 6% de P.B.I.            </a:t>
            </a:r>
          </a:p>
          <a:p>
            <a:pPr eaLnBrk="1" hangingPunct="1">
              <a:defRPr/>
            </a:pPr>
            <a:r>
              <a:rPr lang="es-ES" dirty="0" smtClean="0"/>
              <a:t>30% de matrícula en escuelas de J.C. </a:t>
            </a:r>
          </a:p>
          <a:p>
            <a:pPr eaLnBrk="1" hangingPunct="1">
              <a:defRPr/>
            </a:pPr>
            <a:r>
              <a:rPr lang="es-ES" dirty="0" smtClean="0"/>
              <a:t>Inclusión del 100% de la  población de 5 años en el preescolar. </a:t>
            </a:r>
          </a:p>
          <a:p>
            <a:pPr eaLnBrk="1" hangingPunct="1">
              <a:defRPr/>
            </a:pPr>
            <a:r>
              <a:rPr lang="es-ES" dirty="0" smtClean="0"/>
              <a:t>Incorporación creciente de la matrícula de 3 y 4 años.</a:t>
            </a:r>
          </a:p>
          <a:p>
            <a:pPr eaLnBrk="1" hangingPunct="1">
              <a:defRPr/>
            </a:pPr>
            <a:r>
              <a:rPr lang="es-ES" dirty="0" smtClean="0"/>
              <a:t>Eliminar la desigualdad en la inversión por alumno/a por jurisdicción.</a:t>
            </a:r>
          </a:p>
          <a:p>
            <a:pPr eaLnBrk="1" hangingPunct="1">
              <a:defRPr/>
            </a:pPr>
            <a:r>
              <a:rPr lang="es-ES" dirty="0" smtClean="0"/>
              <a:t>Nación aportaría el 40% y las provincias el 60% del G.E.C.</a:t>
            </a:r>
          </a:p>
          <a:p>
            <a:pPr marL="0" indent="0" eaLnBrk="1" hangingPunct="1">
              <a:spcBef>
                <a:spcPct val="50000"/>
              </a:spcBef>
              <a:buFont typeface="Arial" charset="0"/>
              <a:buNone/>
              <a:defRPr/>
            </a:pPr>
            <a:endParaRPr lang="es-ES" sz="1400" dirty="0" smtClean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4AC-8FB5-42B7-A307-ABFF2394FA79}" type="slidenum">
              <a:rPr lang="es-ES" smtClean="0"/>
              <a:t>15</a:t>
            </a:fld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607840" y="5589240"/>
            <a:ext cx="5191486" cy="15542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s-ES" sz="1400" dirty="0" smtClean="0"/>
          </a:p>
          <a:p>
            <a:pPr>
              <a:spcBef>
                <a:spcPct val="50000"/>
              </a:spcBef>
              <a:defRPr/>
            </a:pPr>
            <a:r>
              <a:rPr lang="es-ES" sz="1400" dirty="0" smtClean="0"/>
              <a:t>G.E.C</a:t>
            </a:r>
            <a:r>
              <a:rPr lang="es-ES" sz="1400" dirty="0"/>
              <a:t>: Gasto en Educación Consolidado (Nación + </a:t>
            </a:r>
            <a:r>
              <a:rPr lang="es-ES" sz="1400" dirty="0" err="1"/>
              <a:t>Provincias+Capital</a:t>
            </a:r>
            <a:r>
              <a:rPr lang="es-ES" sz="1400" dirty="0"/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s-ES" sz="1400" dirty="0"/>
              <a:t> </a:t>
            </a:r>
            <a:r>
              <a:rPr lang="es-ES" sz="1400" dirty="0" smtClean="0"/>
              <a:t>G.E.N</a:t>
            </a:r>
            <a:r>
              <a:rPr lang="es-ES" sz="1400" dirty="0"/>
              <a:t>.: Gasto en Educación de la Nación </a:t>
            </a:r>
          </a:p>
          <a:p>
            <a:pPr>
              <a:spcBef>
                <a:spcPct val="50000"/>
              </a:spcBef>
              <a:defRPr/>
            </a:pPr>
            <a:r>
              <a:rPr lang="es-ES" sz="1400" dirty="0"/>
              <a:t>L.F.E.: Ley de Financiamiento  Educativo</a:t>
            </a:r>
          </a:p>
          <a:p>
            <a:pPr>
              <a:defRPr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1966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s-ES" sz="3200" b="1" dirty="0"/>
              <a:t>L</a:t>
            </a:r>
            <a:r>
              <a:rPr lang="es-ES" sz="3200" b="1" dirty="0" smtClean="0"/>
              <a:t>a Ley 26206  no modificó la falta de responsabilidad del Estado Nacional para sostener la educación:</a:t>
            </a:r>
          </a:p>
        </p:txBody>
      </p:sp>
      <p:sp>
        <p:nvSpPr>
          <p:cNvPr id="5123" name="2 Marcador de contenido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eaLnBrk="1" hangingPunct="1"/>
            <a:endParaRPr lang="es-ES" sz="2800" dirty="0" smtClean="0"/>
          </a:p>
          <a:p>
            <a:pPr eaLnBrk="1" hangingPunct="1"/>
            <a:r>
              <a:rPr lang="es-ES" sz="2800" dirty="0" smtClean="0"/>
              <a:t>El art. 9 dice que el Estado Nacional se hace cargo del financiamiento según lo establecido en la Ley de Financiamiento Nº 26.075. </a:t>
            </a:r>
          </a:p>
          <a:p>
            <a:pPr eaLnBrk="1" hangingPunct="1"/>
            <a:endParaRPr lang="es-ES" sz="2800" dirty="0" smtClean="0"/>
          </a:p>
          <a:p>
            <a:pPr eaLnBrk="1" hangingPunct="1"/>
            <a:r>
              <a:rPr lang="es-ES" sz="2800" dirty="0" smtClean="0"/>
              <a:t>Por esta Ley el Estado Nacional sólo “subsidia” a las provincias. No es responsable de su financiamiento. </a:t>
            </a: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4AC-8FB5-42B7-A307-ABFF2394FA79}" type="slidenum">
              <a:rPr lang="es-ES" smtClean="0"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664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Estos 3 problemas conducen a: 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/>
          <a:lstStyle/>
          <a:p>
            <a:endParaRPr lang="es-ES" dirty="0" smtClean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4AC-8FB5-42B7-A307-ABFF2394FA79}" type="slidenum">
              <a:rPr lang="es-ES" smtClean="0"/>
              <a:t>17</a:t>
            </a:fld>
            <a:endParaRPr lang="es-ES"/>
          </a:p>
        </p:txBody>
      </p:sp>
      <p:sp>
        <p:nvSpPr>
          <p:cNvPr id="5" name="4 Elipse"/>
          <p:cNvSpPr/>
          <p:nvPr/>
        </p:nvSpPr>
        <p:spPr>
          <a:xfrm>
            <a:off x="1547664" y="4206236"/>
            <a:ext cx="5976664" cy="2319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</a:t>
            </a:r>
            <a:r>
              <a:rPr lang="es-ES" sz="3200" b="1" dirty="0" smtClean="0"/>
              <a:t>La pérdida del carácter público de la educación y la escuela </a:t>
            </a:r>
            <a:endParaRPr lang="es-ES" sz="3200" b="1" dirty="0"/>
          </a:p>
        </p:txBody>
      </p:sp>
      <p:sp>
        <p:nvSpPr>
          <p:cNvPr id="6" name="5 Rectángulo"/>
          <p:cNvSpPr/>
          <p:nvPr/>
        </p:nvSpPr>
        <p:spPr>
          <a:xfrm>
            <a:off x="1547664" y="1628800"/>
            <a:ext cx="5976664" cy="141845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/>
              <a:t>La fragmentación del sistema educativo </a:t>
            </a:r>
            <a:endParaRPr lang="es-ES" sz="3600" b="1" dirty="0"/>
          </a:p>
        </p:txBody>
      </p:sp>
      <p:sp>
        <p:nvSpPr>
          <p:cNvPr id="7" name="6 Flecha abajo"/>
          <p:cNvSpPr/>
          <p:nvPr/>
        </p:nvSpPr>
        <p:spPr>
          <a:xfrm>
            <a:off x="4343875" y="3227828"/>
            <a:ext cx="484632" cy="978408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771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/>
              <a:t>El carácter público de la educación está dado por 3 elementos:</a:t>
            </a:r>
            <a:endParaRPr lang="es-ES" b="1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s-ES" sz="4400" dirty="0" smtClean="0"/>
              <a:t>La gratuidad</a:t>
            </a:r>
          </a:p>
          <a:p>
            <a:r>
              <a:rPr lang="es-ES" sz="4400" dirty="0" smtClean="0"/>
              <a:t>La  matrícula sin discriminación</a:t>
            </a:r>
          </a:p>
          <a:p>
            <a:r>
              <a:rPr lang="es-ES" sz="4400" dirty="0" smtClean="0"/>
              <a:t>La existencia de concursos públicos para la designación de sus docentes</a:t>
            </a:r>
          </a:p>
          <a:p>
            <a:endParaRPr lang="es-ES" dirty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4AC-8FB5-42B7-A307-ABFF2394FA79}" type="slidenum">
              <a:rPr lang="es-ES" smtClean="0"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618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18457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es-ES" b="1" dirty="0" smtClean="0"/>
              <a:t>Necesitamos:</a:t>
            </a:r>
            <a:br>
              <a:rPr lang="es-ES" b="1" dirty="0" smtClean="0"/>
            </a:br>
            <a:r>
              <a:rPr lang="es-ES" b="1" dirty="0" smtClean="0"/>
              <a:t>Un sistema educativo nacional,  </a:t>
            </a:r>
            <a:r>
              <a:rPr lang="es-ES" b="1" dirty="0"/>
              <a:t>ú</a:t>
            </a:r>
            <a:r>
              <a:rPr lang="es-ES" b="1" dirty="0" smtClean="0"/>
              <a:t>nico, igualitario, con financiamiento bajo  la corresponsabilidad del  Estado nacional y de los estados provinciales y de Ciudad de Bs As.  </a:t>
            </a:r>
            <a:endParaRPr lang="es-ES" b="1" dirty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4AC-8FB5-42B7-A307-ABFF2394FA79}" type="slidenum">
              <a:rPr lang="es-ES" smtClean="0"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727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La privatización creció</a:t>
            </a:r>
            <a:endParaRPr lang="es-AR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4AC-8FB5-42B7-A307-ABFF2394FA79}" type="slidenum">
              <a:rPr lang="es-ES" smtClean="0"/>
              <a:t>2</a:t>
            </a:fld>
            <a:endParaRPr lang="es-ES"/>
          </a:p>
        </p:txBody>
      </p:sp>
      <p:pic>
        <p:nvPicPr>
          <p:cNvPr id="12290" name="Picture 2" descr="http://www.sintesis-educativa.com.ar/images/stories/IMG/2012/03/Narodowski/imagen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55410"/>
            <a:ext cx="6833734" cy="4145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432441" y="6021288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* </a:t>
            </a:r>
            <a:r>
              <a:rPr lang="es-AR" sz="1600" dirty="0" smtClean="0"/>
              <a:t>Ver </a:t>
            </a:r>
            <a:r>
              <a:rPr lang="es-AR" sz="1600" dirty="0" err="1" smtClean="0"/>
              <a:t>Narodowsky</a:t>
            </a:r>
            <a:r>
              <a:rPr lang="es-AR" sz="1600" dirty="0" smtClean="0"/>
              <a:t>, Mariano  y </a:t>
            </a:r>
            <a:r>
              <a:rPr lang="es-AR" sz="1600" dirty="0" err="1" smtClean="0"/>
              <a:t>Moschetti</a:t>
            </a:r>
            <a:r>
              <a:rPr lang="es-AR" sz="1600" dirty="0" smtClean="0"/>
              <a:t>, Mauro según datos de DINIECE 2010</a:t>
            </a:r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382185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s-ES" sz="3200" b="1" dirty="0" smtClean="0"/>
              <a:t>Los fundamentos de nuestra defensa de la escuela y  la educación  públicas : </a:t>
            </a:r>
          </a:p>
        </p:txBody>
      </p:sp>
      <p:sp>
        <p:nvSpPr>
          <p:cNvPr id="14339" name="2 Marcador de contenido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s-ES" b="1" i="1" dirty="0" smtClean="0"/>
              <a:t>Rechazamos la privatización  no sólo por una cuestión de recursos económicos. </a:t>
            </a:r>
          </a:p>
          <a:p>
            <a:endParaRPr lang="es-ES" b="1" i="1" dirty="0" smtClean="0"/>
          </a:p>
          <a:p>
            <a:r>
              <a:rPr lang="es-ES" b="1" i="1" dirty="0" smtClean="0"/>
              <a:t>Lo público facilita encontrar al “otro”/a en su dimensión real y no como mero discurso virtual. </a:t>
            </a:r>
          </a:p>
          <a:p>
            <a:endParaRPr lang="es-ES" b="1" i="1" dirty="0" smtClean="0"/>
          </a:p>
          <a:p>
            <a:r>
              <a:rPr lang="es-ES" b="1" i="1" dirty="0" smtClean="0"/>
              <a:t>Lo público es condición potencial para el pensamiento crítico, el debate ideas, la apropiación del conocimiento público y no el adoctrinamiento desde una ideología prescripta. </a:t>
            </a:r>
          </a:p>
          <a:p>
            <a:pPr marL="0" indent="0" eaLnBrk="1" hangingPunct="1">
              <a:buNone/>
            </a:pPr>
            <a:endParaRPr lang="es-ES" b="1" i="1" dirty="0" smtClean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4AC-8FB5-42B7-A307-ABFF2394FA79}" type="slidenum">
              <a:rPr lang="es-ES" smtClean="0"/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791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4AC-8FB5-42B7-A307-ABFF2394FA79}" type="slidenum">
              <a:rPr lang="es-ES" smtClean="0"/>
              <a:t>21</a:t>
            </a:fld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0" y="836613"/>
            <a:ext cx="8229600" cy="5616575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r>
              <a:rPr lang="es-ES" sz="4000" b="1" i="1" dirty="0"/>
              <a:t>Defendemos </a:t>
            </a:r>
            <a:r>
              <a:rPr lang="es-ES" sz="4000" b="1" i="1" dirty="0" smtClean="0"/>
              <a:t>la educación y la  </a:t>
            </a:r>
            <a:r>
              <a:rPr lang="es-ES" sz="4000" b="1" i="1" dirty="0"/>
              <a:t>escuela </a:t>
            </a:r>
            <a:r>
              <a:rPr lang="es-ES" sz="4000" b="1" i="1" dirty="0" smtClean="0"/>
              <a:t>públicas </a:t>
            </a:r>
            <a:r>
              <a:rPr lang="es-ES" sz="4000" b="1" i="1" dirty="0"/>
              <a:t>como punto de apoyo para la socialización de las jóvenes generaciones,  </a:t>
            </a:r>
            <a:r>
              <a:rPr lang="es-ES" sz="4000" b="1" i="1" dirty="0" smtClean="0"/>
              <a:t>en </a:t>
            </a:r>
            <a:r>
              <a:rPr lang="es-ES" sz="4000" b="1" i="1" dirty="0"/>
              <a:t>disputa con una sociedad desigual, y en lucha por una sociedad sin explotación ni opresión de los seres humanos entre sí. </a:t>
            </a:r>
          </a:p>
          <a:p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291965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% de matrícula /pública privada en todo el país</a:t>
            </a:r>
            <a:endParaRPr lang="es-AR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4AC-8FB5-42B7-A307-ABFF2394FA79}" type="slidenum">
              <a:rPr lang="es-ES" smtClean="0"/>
              <a:t>3</a:t>
            </a:fld>
            <a:endParaRPr lang="es-ES"/>
          </a:p>
        </p:txBody>
      </p:sp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41370723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899592" y="5733256"/>
            <a:ext cx="6840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/>
              <a:t>Elaboración propia en base a datos de DINIECE 2010</a:t>
            </a:r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293749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s-ES" sz="3600" b="1" dirty="0" smtClean="0"/>
              <a:t>El nivel Superior es el más privatizado </a:t>
            </a:r>
            <a:br>
              <a:rPr lang="es-ES" sz="3600" b="1" dirty="0" smtClean="0"/>
            </a:br>
            <a:r>
              <a:rPr lang="es-ES" sz="3600" b="1" dirty="0" smtClean="0"/>
              <a:t>a nivel nacional</a:t>
            </a:r>
          </a:p>
        </p:txBody>
      </p:sp>
      <p:graphicFrame>
        <p:nvGraphicFramePr>
          <p:cNvPr id="13315" name="4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7678441"/>
              </p:ext>
            </p:extLst>
          </p:nvPr>
        </p:nvGraphicFramePr>
        <p:xfrm>
          <a:off x="560388" y="1600200"/>
          <a:ext cx="8023225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Hoja de cálculo" r:id="rId4" imgW="8145736" imgH="4594917" progId="Excel.Sheet.8">
                  <p:embed/>
                </p:oleObj>
              </mc:Choice>
              <mc:Fallback>
                <p:oleObj name="Hoja de cálculo" r:id="rId4" imgW="8145736" imgH="4594917" progId="Excel.Shee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1600200"/>
                        <a:ext cx="8023225" cy="452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4AC-8FB5-42B7-A307-ABFF2394FA79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993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% Matrícula Pública y Privada en Primer grado 2010 según INDEC</a:t>
            </a:r>
            <a:endParaRPr lang="es-ES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870591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4AC-8FB5-42B7-A307-ABFF2394FA79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172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74AC-8FB5-42B7-A307-ABFF2394FA79}" type="slidenum">
              <a:rPr lang="es-ES" smtClean="0"/>
              <a:t>6</a:t>
            </a:fld>
            <a:endParaRPr lang="es-ES"/>
          </a:p>
        </p:txBody>
      </p:sp>
      <p:graphicFrame>
        <p:nvGraphicFramePr>
          <p:cNvPr id="3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3273637"/>
              </p:ext>
            </p:extLst>
          </p:nvPr>
        </p:nvGraphicFramePr>
        <p:xfrm>
          <a:off x="899592" y="1268760"/>
          <a:ext cx="741682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187624" y="260648"/>
            <a:ext cx="68407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200" b="1" dirty="0" smtClean="0">
                <a:latin typeface="+mj-lt"/>
              </a:rPr>
              <a:t>Matrícula pública – privada Educación común - 2010</a:t>
            </a:r>
            <a:endParaRPr lang="es-AR" sz="3200" b="1" dirty="0">
              <a:latin typeface="+mj-lt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67544" y="6237312"/>
            <a:ext cx="7344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/>
              <a:t>Elaboración propia en base a datos de DINIECE</a:t>
            </a:r>
            <a:endParaRPr lang="es-AR" sz="1400" dirty="0"/>
          </a:p>
        </p:txBody>
      </p:sp>
    </p:spTree>
    <p:extLst>
      <p:ext uri="{BB962C8B-B14F-4D97-AF65-F5344CB8AC3E}">
        <p14:creationId xmlns:p14="http://schemas.microsoft.com/office/powerpoint/2010/main" val="126807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ACE02C-937F-41BB-AE91-AD9BEEBAC55F}" type="slidenum">
              <a:rPr lang="es-ES" smtClean="0"/>
              <a:pPr>
                <a:defRPr/>
              </a:pPr>
              <a:t>7</a:t>
            </a:fld>
            <a:endParaRPr lang="es-ES"/>
          </a:p>
        </p:txBody>
      </p:sp>
      <p:graphicFrame>
        <p:nvGraphicFramePr>
          <p:cNvPr id="3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6933745"/>
              </p:ext>
            </p:extLst>
          </p:nvPr>
        </p:nvGraphicFramePr>
        <p:xfrm>
          <a:off x="827584" y="1120448"/>
          <a:ext cx="784887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547664" y="692696"/>
            <a:ext cx="59246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/>
              <a:t>Matrícula Provincia de Bs As 2010</a:t>
            </a: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308972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ACE02C-937F-41BB-AE91-AD9BEEBAC55F}" type="slidenum">
              <a:rPr lang="es-ES" smtClean="0"/>
              <a:pPr>
                <a:defRPr/>
              </a:pPr>
              <a:t>8</a:t>
            </a:fld>
            <a:endParaRPr lang="es-ES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930979"/>
              </p:ext>
            </p:extLst>
          </p:nvPr>
        </p:nvGraphicFramePr>
        <p:xfrm>
          <a:off x="0" y="733346"/>
          <a:ext cx="8008937" cy="5286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2 Marcador de número de diapositiva"/>
          <p:cNvSpPr txBox="1">
            <a:spLocks/>
          </p:cNvSpPr>
          <p:nvPr/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5ACE02C-937F-41BB-AE91-AD9BEEBAC55F}" type="slidenum">
              <a:rPr kumimoji="0" lang="es-E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s-E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928662" y="6357958"/>
            <a:ext cx="52149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smtClean="0"/>
              <a:t>Elaboración propia fuente DINIECE Ministerio de Educación Nacional</a:t>
            </a:r>
            <a:endParaRPr lang="es-ES" sz="1100" dirty="0"/>
          </a:p>
        </p:txBody>
      </p:sp>
      <p:sp>
        <p:nvSpPr>
          <p:cNvPr id="8" name="7 Llamada ovalada"/>
          <p:cNvSpPr/>
          <p:nvPr/>
        </p:nvSpPr>
        <p:spPr>
          <a:xfrm>
            <a:off x="7786710" y="1428736"/>
            <a:ext cx="1357290" cy="3357586"/>
          </a:xfrm>
          <a:prstGeom prst="wedgeEllipseCallout">
            <a:avLst>
              <a:gd name="adj1" fmla="val -24449"/>
              <a:gd name="adj2" fmla="val 746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Hoy hay más chicos en la privada.  ¡record en nuestra historia!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928662" y="260647"/>
            <a:ext cx="77470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/>
              <a:t>Evolución de la matrícula en Ciudad de Bs As</a:t>
            </a: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42276508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ACE02C-937F-41BB-AE91-AD9BEEBAC55F}" type="slidenum">
              <a:rPr lang="es-ES" smtClean="0"/>
              <a:pPr>
                <a:defRPr/>
              </a:pPr>
              <a:t>9</a:t>
            </a:fld>
            <a:endParaRPr lang="es-ES"/>
          </a:p>
        </p:txBody>
      </p:sp>
      <p:graphicFrame>
        <p:nvGraphicFramePr>
          <p:cNvPr id="3" name="2 Gráfico"/>
          <p:cNvGraphicFramePr/>
          <p:nvPr>
            <p:extLst>
              <p:ext uri="{D42A27DB-BD31-4B8C-83A1-F6EECF244321}">
                <p14:modId xmlns:p14="http://schemas.microsoft.com/office/powerpoint/2010/main" val="782061221"/>
              </p:ext>
            </p:extLst>
          </p:nvPr>
        </p:nvGraphicFramePr>
        <p:xfrm>
          <a:off x="1571604" y="1142984"/>
          <a:ext cx="7215238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643042" y="6000768"/>
            <a:ext cx="58579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err="1" smtClean="0"/>
              <a:t>Morduchowicz</a:t>
            </a:r>
            <a:r>
              <a:rPr lang="es-ES" sz="1100" dirty="0" smtClean="0"/>
              <a:t>- Estudio sobre educación privada Ministerio de Educación</a:t>
            </a:r>
            <a:endParaRPr lang="es-ES" sz="1100" dirty="0"/>
          </a:p>
        </p:txBody>
      </p:sp>
      <p:sp>
        <p:nvSpPr>
          <p:cNvPr id="6" name="5 Llamada ovalada"/>
          <p:cNvSpPr/>
          <p:nvPr/>
        </p:nvSpPr>
        <p:spPr>
          <a:xfrm>
            <a:off x="6049707" y="4725144"/>
            <a:ext cx="2214578" cy="612648"/>
          </a:xfrm>
          <a:prstGeom prst="wedgeEllipseCallout">
            <a:avLst>
              <a:gd name="adj1" fmla="val 32246"/>
              <a:gd name="adj2" fmla="val 1262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¡Creció al doble!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95963" y="148951"/>
            <a:ext cx="833869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/>
              <a:t>Crecimiento del subsidio a la educación privada </a:t>
            </a:r>
          </a:p>
          <a:p>
            <a:pPr algn="ctr"/>
            <a:r>
              <a:rPr lang="es-ES" sz="3200" b="1" dirty="0" smtClean="0"/>
              <a:t> 1993 -2005</a:t>
            </a: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410635538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789</Words>
  <Application>Microsoft Office PowerPoint</Application>
  <PresentationFormat>Presentación en pantalla (4:3)</PresentationFormat>
  <Paragraphs>127</Paragraphs>
  <Slides>21</Slides>
  <Notes>21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21</vt:i4>
      </vt:variant>
    </vt:vector>
  </HeadingPairs>
  <TitlesOfParts>
    <vt:vector size="24" baseType="lpstr">
      <vt:lpstr>Tema de Office</vt:lpstr>
      <vt:lpstr>Hoja de cálculo</vt:lpstr>
      <vt:lpstr>Gráfico</vt:lpstr>
      <vt:lpstr>Presentación de PowerPoint</vt:lpstr>
      <vt:lpstr>La privatización creció</vt:lpstr>
      <vt:lpstr>% de matrícula /pública privada en todo el país</vt:lpstr>
      <vt:lpstr>El nivel Superior es el más privatizado  a nivel nacional</vt:lpstr>
      <vt:lpstr>% Matrícula Pública y Privada en Primer grado 2010 según INDEC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El proceso de privatización compromete a todos los gobiernos</vt:lpstr>
      <vt:lpstr>Presentación de PowerPoint</vt:lpstr>
      <vt:lpstr>Presentación de PowerPoint</vt:lpstr>
      <vt:lpstr>El Gobierno del F.P.V. propuso para el  2010,   las siguientes metas: </vt:lpstr>
      <vt:lpstr>La Ley 26206  no modificó la falta de responsabilidad del Estado Nacional para sostener la educación:</vt:lpstr>
      <vt:lpstr>Estos 3 problemas conducen a: </vt:lpstr>
      <vt:lpstr>El carácter público de la educación está dado por 3 elementos:</vt:lpstr>
      <vt:lpstr>Necesitamos: Un sistema educativo nacional,  único, igualitario, con financiamiento bajo  la corresponsabilidad del  Estado nacional y de los estados provinciales y de Ciudad de Bs As.  </vt:lpstr>
      <vt:lpstr>Los fundamentos de nuestra defensa de la escuela y  la educación  públicas : </vt:lpstr>
      <vt:lpstr>Presentación de PowerPoint</vt:lpstr>
    </vt:vector>
  </TitlesOfParts>
  <Company>Windows uE 2010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WinuE</dc:creator>
  <cp:lastModifiedBy>WinuE</cp:lastModifiedBy>
  <cp:revision>1</cp:revision>
  <dcterms:created xsi:type="dcterms:W3CDTF">2014-04-04T20:51:10Z</dcterms:created>
  <dcterms:modified xsi:type="dcterms:W3CDTF">2014-04-04T20:54:15Z</dcterms:modified>
</cp:coreProperties>
</file>