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77" r:id="rId4"/>
    <p:sldId id="258" r:id="rId5"/>
    <p:sldId id="278" r:id="rId6"/>
    <p:sldId id="276" r:id="rId7"/>
    <p:sldId id="259" r:id="rId8"/>
    <p:sldId id="260" r:id="rId9"/>
    <p:sldId id="261" r:id="rId10"/>
    <p:sldId id="272" r:id="rId11"/>
    <p:sldId id="273" r:id="rId12"/>
    <p:sldId id="275" r:id="rId13"/>
    <p:sldId id="274" r:id="rId14"/>
    <p:sldId id="262" r:id="rId15"/>
    <p:sldId id="263" r:id="rId16"/>
    <p:sldId id="264" r:id="rId17"/>
    <p:sldId id="265" r:id="rId18"/>
    <p:sldId id="267" r:id="rId19"/>
    <p:sldId id="268" r:id="rId20"/>
    <p:sldId id="270" r:id="rId21"/>
    <p:sldId id="269" r:id="rId22"/>
    <p:sldId id="271" r:id="rId2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CDFAE-C9B3-46A8-AF03-9AA27B4A14CE}" type="datetimeFigureOut">
              <a:rPr lang="es-AR" smtClean="0"/>
              <a:pPr/>
              <a:t>17/11/2020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4BCB2-5249-4E4A-9117-C332B1B3B0B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34BCB2-5249-4E4A-9117-C332B1B3B0B4}" type="slidenum">
              <a:rPr lang="es-AR" smtClean="0"/>
              <a:pPr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0487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F6C62-235E-4DD3-97DA-9C860995AD6D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FB47-E3C9-4680-9C60-8AC62E51E279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F674-4BBA-4C42-8C24-D13A88696F79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B9B-C6FB-45AD-AB8D-C1AF84135F12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1C09-D0D0-40F7-A947-4404AF4B6206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9E4F-251C-4C6D-B4B8-D6378183F80E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EEB5-C1E8-46D4-8FAE-40411E0FC73B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97CC-9C24-4240-A303-C9EDF8334EA5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0B2-1D74-42A9-B892-598CFE5C8F33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EC55-6060-4D3A-B94E-5EC5A07B6AEA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FC47-990D-42C0-8ADB-DA16567C0FD0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49735-45D9-4D81-A8EB-30098EC027D2}" type="datetime1">
              <a:rPr lang="es-AR" smtClean="0"/>
              <a:pPr/>
              <a:t>17/11/2020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EF958-7573-4FEA-A5C0-08DFCD59547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84393"/>
          </a:xfrm>
        </p:spPr>
        <p:txBody>
          <a:bodyPr>
            <a:normAutofit/>
          </a:bodyPr>
          <a:lstStyle/>
          <a:p>
            <a:r>
              <a:rPr lang="es-AR" dirty="0"/>
              <a:t>REFORMA DE LA EDUCACIÓN </a:t>
            </a:r>
            <a:br>
              <a:rPr lang="es-AR" dirty="0"/>
            </a:br>
            <a:r>
              <a:rPr lang="es-AR" sz="2700" dirty="0"/>
              <a:t>AL SERVICIO DE LA </a:t>
            </a:r>
            <a:br>
              <a:rPr lang="es-AR" dirty="0"/>
            </a:br>
            <a:r>
              <a:rPr lang="es-AR" dirty="0"/>
              <a:t>REFORMA LABORAL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714884"/>
            <a:ext cx="6400800" cy="1214446"/>
          </a:xfrm>
        </p:spPr>
        <p:txBody>
          <a:bodyPr>
            <a:normAutofit fontScale="77500" lnSpcReduction="20000"/>
          </a:bodyPr>
          <a:lstStyle/>
          <a:p>
            <a:r>
              <a:rPr lang="es-AR" b="1" dirty="0"/>
              <a:t>V Encuentro de Docentes en Marcha</a:t>
            </a:r>
          </a:p>
          <a:p>
            <a:r>
              <a:rPr lang="es-AR" b="1" dirty="0"/>
              <a:t>IES Alicia </a:t>
            </a:r>
            <a:r>
              <a:rPr lang="es-AR" b="1" dirty="0" err="1"/>
              <a:t>Moreau</a:t>
            </a:r>
            <a:r>
              <a:rPr lang="es-AR" b="1" dirty="0"/>
              <a:t> de Justo</a:t>
            </a:r>
          </a:p>
          <a:p>
            <a:r>
              <a:rPr lang="es-AR" b="1" dirty="0"/>
              <a:t>Buenos Aires 2019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</a:t>
            </a:fld>
            <a:endParaRPr lang="es-A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24C90B-97F6-4B52-B3C0-259CE052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EMPRESAS DE SERVICIOS EDUCATIVOS*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45482B-E7C4-4373-9750-B4EB14BCA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>
            <a:normAutofit fontScale="92500" lnSpcReduction="20000"/>
          </a:bodyPr>
          <a:lstStyle/>
          <a:p>
            <a:r>
              <a:rPr lang="es-AR" b="1" dirty="0"/>
              <a:t>Pearson </a:t>
            </a:r>
            <a:r>
              <a:rPr lang="es-AR" dirty="0"/>
              <a:t>(inglesa). Editorial. Mercado digital. Evaluaciones </a:t>
            </a:r>
            <a:r>
              <a:rPr lang="es-AR" dirty="0" err="1"/>
              <a:t>externas.PISA</a:t>
            </a:r>
            <a:r>
              <a:rPr lang="es-AR" dirty="0"/>
              <a:t>.</a:t>
            </a:r>
          </a:p>
          <a:p>
            <a:r>
              <a:rPr lang="es-AR" b="1" dirty="0" err="1"/>
              <a:t>Brooking</a:t>
            </a:r>
            <a:r>
              <a:rPr lang="es-AR" dirty="0"/>
              <a:t> (norteamericana). Evaluaciones externas. Consultorías con gobiernos para la </a:t>
            </a:r>
            <a:r>
              <a:rPr lang="es-AR" dirty="0" err="1"/>
              <a:t>estandardización</a:t>
            </a:r>
            <a:r>
              <a:rPr lang="es-AR" dirty="0"/>
              <a:t> de la educación mediante las pruebas de evaluación externa. </a:t>
            </a:r>
          </a:p>
          <a:p>
            <a:endParaRPr lang="es-AR" dirty="0"/>
          </a:p>
          <a:p>
            <a:r>
              <a:rPr lang="es-AR" dirty="0"/>
              <a:t>Ambas integran LEARNING METRIC TASK FORCE con UNICEF que está asesorando a </a:t>
            </a:r>
            <a:r>
              <a:rPr lang="es-AR" dirty="0" err="1"/>
              <a:t>CaBA</a:t>
            </a:r>
            <a:r>
              <a:rPr lang="es-AR" dirty="0"/>
              <a:t> para evaluación y </a:t>
            </a:r>
            <a:r>
              <a:rPr lang="es-AR" dirty="0" err="1"/>
              <a:t>estandardización</a:t>
            </a:r>
            <a:r>
              <a:rPr lang="es-AR" dirty="0"/>
              <a:t> del sistema educativo. </a:t>
            </a:r>
          </a:p>
          <a:p>
            <a:pPr marL="0" indent="0">
              <a:buNone/>
            </a:pPr>
            <a:endParaRPr lang="es-AR" dirty="0"/>
          </a:p>
          <a:p>
            <a:endParaRPr lang="es-AR" dirty="0"/>
          </a:p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18CDAC-EA53-449B-817C-04D4F71E6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10</a:t>
            </a:fld>
            <a:endParaRPr lang="es-AR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62D2330-764C-408A-9422-D0C8409BCD5C}"/>
              </a:ext>
            </a:extLst>
          </p:cNvPr>
          <p:cNvSpPr/>
          <p:nvPr/>
        </p:nvSpPr>
        <p:spPr>
          <a:xfrm rot="10800000" flipV="1">
            <a:off x="827584" y="6154567"/>
            <a:ext cx="7560840" cy="5669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>
                <a:solidFill>
                  <a:schemeClr val="tx1"/>
                </a:solidFill>
              </a:rPr>
              <a:t>Fuente: II Seminario Internacional:  Privatización de la Educación en América Latina y el Caribe</a:t>
            </a:r>
          </a:p>
        </p:txBody>
      </p:sp>
    </p:spTree>
    <p:extLst>
      <p:ext uri="{BB962C8B-B14F-4D97-AF65-F5344CB8AC3E}">
        <p14:creationId xmlns:p14="http://schemas.microsoft.com/office/powerpoint/2010/main" val="3260343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BC6A19D-BE48-4643-92CC-859C4BAB3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es-AR" dirty="0"/>
              <a:t>.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80EFD6-C1B7-4AC1-85BE-37A3D5E3E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68112"/>
            <a:ext cx="8229600" cy="5558052"/>
          </a:xfrm>
        </p:spPr>
        <p:txBody>
          <a:bodyPr>
            <a:normAutofit lnSpcReduction="10000"/>
          </a:bodyPr>
          <a:lstStyle/>
          <a:p>
            <a:r>
              <a:rPr lang="es-AR" b="1" i="1" dirty="0" err="1"/>
              <a:t>Teach</a:t>
            </a:r>
            <a:r>
              <a:rPr lang="es-AR" b="1" i="1" dirty="0"/>
              <a:t> </a:t>
            </a:r>
            <a:r>
              <a:rPr lang="es-AR" b="1" i="1" dirty="0" err="1"/>
              <a:t>for</a:t>
            </a:r>
            <a:r>
              <a:rPr lang="es-AR" b="1" i="1" dirty="0"/>
              <a:t> </a:t>
            </a:r>
            <a:r>
              <a:rPr lang="es-AR" b="1" i="1" dirty="0" err="1"/>
              <a:t>all</a:t>
            </a:r>
            <a:r>
              <a:rPr lang="es-AR" b="1" i="1" dirty="0"/>
              <a:t>. </a:t>
            </a:r>
            <a:r>
              <a:rPr lang="es-AR" i="1" dirty="0"/>
              <a:t>“Enseña por Argentina”.  </a:t>
            </a:r>
            <a:r>
              <a:rPr lang="es-AR" dirty="0"/>
              <a:t>Red paralela de ingreso a la Jornada Extendida en </a:t>
            </a:r>
            <a:r>
              <a:rPr lang="es-AR" dirty="0" err="1"/>
              <a:t>CaBA</a:t>
            </a:r>
            <a:r>
              <a:rPr lang="es-AR" dirty="0"/>
              <a:t>. </a:t>
            </a:r>
          </a:p>
          <a:p>
            <a:r>
              <a:rPr lang="es-AR" b="1" i="1" dirty="0" err="1"/>
              <a:t>Varkey</a:t>
            </a:r>
            <a:r>
              <a:rPr lang="es-AR" b="1" i="1" dirty="0"/>
              <a:t> Gems </a:t>
            </a:r>
            <a:r>
              <a:rPr lang="es-AR" b="1" i="1" dirty="0" err="1"/>
              <a:t>Foundation</a:t>
            </a:r>
            <a:r>
              <a:rPr lang="es-AR" b="1" i="1" dirty="0"/>
              <a:t>.</a:t>
            </a:r>
            <a:r>
              <a:rPr lang="es-AR" i="1" dirty="0"/>
              <a:t> (</a:t>
            </a:r>
            <a:r>
              <a:rPr lang="es-AR" i="1" dirty="0" err="1"/>
              <a:t>Hindu</a:t>
            </a:r>
            <a:r>
              <a:rPr lang="es-AR" i="1" dirty="0"/>
              <a:t>) Vende en el mercado escuelas de bajo costo. Promueve el Global </a:t>
            </a:r>
            <a:r>
              <a:rPr lang="es-AR" i="1" dirty="0" err="1"/>
              <a:t>Teacher</a:t>
            </a:r>
            <a:r>
              <a:rPr lang="es-AR" i="1" dirty="0"/>
              <a:t> Status </a:t>
            </a:r>
            <a:r>
              <a:rPr lang="es-AR" i="1" dirty="0" err="1"/>
              <a:t>Index</a:t>
            </a:r>
            <a:r>
              <a:rPr lang="es-AR" i="1" dirty="0"/>
              <a:t>. (Índice para regir salario docente por rendimiento de estudiantes)</a:t>
            </a:r>
          </a:p>
          <a:p>
            <a:pPr>
              <a:buNone/>
            </a:pPr>
            <a:r>
              <a:rPr lang="es-AR" dirty="0"/>
              <a:t>	Firmó convenio por 21 millones dólares con Gobierno de Salta y otros para reconvertir a directores en “líderes”. </a:t>
            </a:r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0B1A7F4-9A44-4706-9AFD-D9ABD192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02659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7A26B-995B-4A60-9AFA-115CCC368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es-AR" dirty="0"/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235F03-E4D0-4B65-96A2-B2E7A39F3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10000"/>
          </a:bodyPr>
          <a:lstStyle/>
          <a:p>
            <a:r>
              <a:rPr lang="es-AR" b="1" i="1" dirty="0"/>
              <a:t>REDUCA </a:t>
            </a:r>
            <a:r>
              <a:rPr lang="es-AR" i="1" dirty="0"/>
              <a:t>(Red Latinoamericana de organizaciones de la Sociedad Civil para la Educación en América Latina) BID</a:t>
            </a:r>
            <a:r>
              <a:rPr lang="es-AR" dirty="0"/>
              <a:t>. Proyecto Educar 2050.</a:t>
            </a:r>
          </a:p>
          <a:p>
            <a:endParaRPr lang="es-AR" b="1" i="1" dirty="0"/>
          </a:p>
          <a:p>
            <a:r>
              <a:rPr lang="es-AR" b="1" i="1" dirty="0"/>
              <a:t>USAID</a:t>
            </a:r>
            <a:r>
              <a:rPr lang="es-AR" i="1" dirty="0"/>
              <a:t> (Agencia internacional para el Desarrollo de la Educación en EEUU) Capacitación militar en diferentes países</a:t>
            </a:r>
            <a:r>
              <a:rPr lang="es-AR" dirty="0"/>
              <a:t>¿?</a:t>
            </a:r>
          </a:p>
          <a:p>
            <a:endParaRPr lang="es-AR" b="1" i="1" dirty="0"/>
          </a:p>
          <a:p>
            <a:r>
              <a:rPr lang="es-AR" b="1" i="1" dirty="0"/>
              <a:t>EMBAJADA DE ISRAEL:  </a:t>
            </a:r>
            <a:r>
              <a:rPr lang="es-AR" dirty="0"/>
              <a:t>Convenios Prov. De Buenos Aires para “Enseñar en contextos difíciles”.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769BD86-6F76-4AEE-AC82-29BC2D093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7480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2EC58D-748E-4D74-AE24-680BC6FC3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es-AR" dirty="0"/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0E1306-6619-4BA2-A78A-EAF832F0C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es-AR" b="1" dirty="0"/>
              <a:t>Fundación </a:t>
            </a:r>
            <a:r>
              <a:rPr lang="es-AR" b="1" dirty="0" err="1"/>
              <a:t>Fulbright</a:t>
            </a:r>
            <a:r>
              <a:rPr lang="es-AR" b="1" dirty="0"/>
              <a:t>. </a:t>
            </a:r>
            <a:r>
              <a:rPr lang="es-AR" dirty="0"/>
              <a:t>Financiada por el Departamento de Estado de EEUU. Becas a directores y profesores de Argentina.</a:t>
            </a:r>
          </a:p>
          <a:p>
            <a:r>
              <a:rPr lang="es-AR" b="1" dirty="0"/>
              <a:t>Fundación Bill y Melinda Gates.</a:t>
            </a:r>
            <a:r>
              <a:rPr lang="es-AR" dirty="0"/>
              <a:t> Promueve </a:t>
            </a:r>
            <a:r>
              <a:rPr lang="es-AR" dirty="0" err="1"/>
              <a:t>charterización</a:t>
            </a:r>
            <a:r>
              <a:rPr lang="es-AR" dirty="0"/>
              <a:t> de escuelas en EEUU</a:t>
            </a:r>
            <a:endParaRPr lang="es-AR" b="1" dirty="0"/>
          </a:p>
          <a:p>
            <a:r>
              <a:rPr lang="es-AR" b="1" dirty="0"/>
              <a:t>Formar </a:t>
            </a:r>
            <a:r>
              <a:rPr lang="es-AR" b="1" dirty="0" err="1"/>
              <a:t>Foundation</a:t>
            </a:r>
            <a:r>
              <a:rPr lang="es-AR" b="1" dirty="0"/>
              <a:t>. </a:t>
            </a:r>
            <a:r>
              <a:rPr lang="es-AR" dirty="0"/>
              <a:t>(Bullrich, </a:t>
            </a:r>
            <a:r>
              <a:rPr lang="es-AR" dirty="0" err="1"/>
              <a:t>Zinny</a:t>
            </a:r>
            <a:r>
              <a:rPr lang="es-AR" dirty="0"/>
              <a:t>). Offshore. </a:t>
            </a:r>
          </a:p>
          <a:p>
            <a:r>
              <a:rPr lang="es-AR" b="1" dirty="0"/>
              <a:t>Fundación Red de Acción Política: </a:t>
            </a:r>
            <a:r>
              <a:rPr lang="es-AR" dirty="0"/>
              <a:t>Córdoba mejora</a:t>
            </a:r>
            <a:r>
              <a:rPr lang="es-AR" b="1" dirty="0"/>
              <a:t>.</a:t>
            </a:r>
            <a:r>
              <a:rPr lang="es-AR" dirty="0"/>
              <a:t> Formación de directores líderes. </a:t>
            </a:r>
          </a:p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DF56177-6CBE-44D2-8D7F-0A534E40A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75635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AFECTAR EL DERECHO A EDUCACIÓN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/>
              <a:t>Pro quiere </a:t>
            </a:r>
            <a:r>
              <a:rPr lang="es-AR" b="1" dirty="0"/>
              <a:t>reducir los años de escolaridad obligatoria gratuita.</a:t>
            </a:r>
            <a:r>
              <a:rPr lang="es-AR" dirty="0"/>
              <a:t> Tenemos 14 años. Uno de los más extensos del mundo, sino el más. Alemania: 10. China: 9.  </a:t>
            </a:r>
          </a:p>
          <a:p>
            <a:endParaRPr lang="es-AR" dirty="0"/>
          </a:p>
          <a:p>
            <a:r>
              <a:rPr lang="es-AR" dirty="0"/>
              <a:t>Ejemplo: Secundaria 2030 y su avanzada en capital con Secundaria del futuro: pretende anular el 5º año que pasaría a ser pasantías en empresas como en China. Intención de reducir carreras de formación docente a 4 años.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14</a:t>
            </a:fld>
            <a:endParaRPr lang="es-A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FRAGMENTAR EL SISTEMA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Autofit/>
          </a:bodyPr>
          <a:lstStyle/>
          <a:p>
            <a:pPr lvl="0"/>
            <a:endParaRPr lang="es-AR" sz="2800" b="1" dirty="0"/>
          </a:p>
          <a:p>
            <a:pPr lvl="0"/>
            <a:r>
              <a:rPr lang="es-AR" sz="2800" b="1" dirty="0"/>
              <a:t>Circuitos diferenciados </a:t>
            </a:r>
            <a:r>
              <a:rPr lang="es-AR" sz="2800" dirty="0"/>
              <a:t>desde el nivel inicial Restringir el acceso educación superior. </a:t>
            </a:r>
          </a:p>
          <a:p>
            <a:pPr lvl="0"/>
            <a:endParaRPr lang="es-AR" sz="2800" b="1" dirty="0"/>
          </a:p>
          <a:p>
            <a:pPr lvl="0"/>
            <a:r>
              <a:rPr lang="es-AR" sz="2800" b="1" dirty="0"/>
              <a:t>Medicalización y </a:t>
            </a:r>
            <a:r>
              <a:rPr lang="es-AR" sz="2800" b="1" dirty="0" err="1"/>
              <a:t>patologización</a:t>
            </a:r>
            <a:r>
              <a:rPr lang="es-AR" sz="2800" b="1" dirty="0"/>
              <a:t> de la infancia.</a:t>
            </a:r>
            <a:r>
              <a:rPr lang="es-AR" sz="2800" dirty="0"/>
              <a:t> </a:t>
            </a:r>
          </a:p>
          <a:p>
            <a:pPr lvl="0"/>
            <a:endParaRPr lang="es-AR" sz="2800" dirty="0"/>
          </a:p>
          <a:p>
            <a:pPr lvl="0"/>
            <a:r>
              <a:rPr lang="es-AR" sz="2800" b="1" dirty="0"/>
              <a:t>Informe de la escuela primaria a la secundaria </a:t>
            </a:r>
            <a:r>
              <a:rPr lang="es-AR" sz="2800" dirty="0"/>
              <a:t>con datos de desempeño cognitivo y comportamiento social del alumno y la familia. 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15</a:t>
            </a:fld>
            <a:endParaRPr lang="es-A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CONTROL IDEOLÓGICO DEL AULA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/>
              <a:t>Reordenar los currículos por </a:t>
            </a:r>
            <a:r>
              <a:rPr lang="es-AR" b="1" dirty="0"/>
              <a:t>competencias</a:t>
            </a:r>
            <a:r>
              <a:rPr lang="es-AR" dirty="0"/>
              <a:t>, por áreas, disolver las disciplinas. </a:t>
            </a:r>
          </a:p>
          <a:p>
            <a:endParaRPr lang="es-AR" dirty="0"/>
          </a:p>
          <a:p>
            <a:r>
              <a:rPr lang="es-AR" dirty="0"/>
              <a:t>Priorizar trabajo con </a:t>
            </a:r>
            <a:r>
              <a:rPr lang="es-AR" b="1" dirty="0"/>
              <a:t>plataformas digitales.</a:t>
            </a:r>
          </a:p>
          <a:p>
            <a:endParaRPr lang="es-AR" b="1" dirty="0"/>
          </a:p>
          <a:p>
            <a:r>
              <a:rPr lang="es-AR" b="1" dirty="0"/>
              <a:t>Evaluaciones externas.  </a:t>
            </a:r>
          </a:p>
          <a:p>
            <a:endParaRPr lang="es-AR" dirty="0"/>
          </a:p>
          <a:p>
            <a:pPr>
              <a:buNone/>
            </a:pPr>
            <a:r>
              <a:rPr lang="es-AR" dirty="0"/>
              <a:t>   </a:t>
            </a:r>
            <a:r>
              <a:rPr lang="es-AR" sz="3000" dirty="0" err="1"/>
              <a:t>Ej</a:t>
            </a:r>
            <a:r>
              <a:rPr lang="es-AR" sz="3000" dirty="0"/>
              <a:t>: Secundaria 2030. </a:t>
            </a:r>
            <a:r>
              <a:rPr lang="es-AR" sz="3000" dirty="0" err="1"/>
              <a:t>UniCABA</a:t>
            </a:r>
            <a:r>
              <a:rPr lang="es-AR" sz="3000" dirty="0"/>
              <a:t> y reformas de formación docente. Operativo Aprender y Enseñar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16</a:t>
            </a:fld>
            <a:endParaRPr lang="es-A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DISCIPLINAMIENTO DE LA DOCENCIA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b="1" dirty="0"/>
              <a:t>Reformar la formación docente inicial y continua. </a:t>
            </a:r>
            <a:r>
              <a:rPr lang="es-AR" dirty="0"/>
              <a:t>Exámenes de ingreso y evaluaciones externas.  </a:t>
            </a:r>
          </a:p>
          <a:p>
            <a:r>
              <a:rPr lang="es-AR" b="1" dirty="0"/>
              <a:t>Reforma de la carrera docente. </a:t>
            </a:r>
            <a:r>
              <a:rPr lang="es-AR" dirty="0"/>
              <a:t>Bifurcar carrera de conducción (líderes) y ejecución. </a:t>
            </a:r>
          </a:p>
          <a:p>
            <a:endParaRPr lang="es-AR" b="1" dirty="0"/>
          </a:p>
          <a:p>
            <a:r>
              <a:rPr lang="es-AR" b="1" dirty="0"/>
              <a:t>Derogar los estatutos docentes.  </a:t>
            </a:r>
            <a:r>
              <a:rPr lang="es-AR" dirty="0"/>
              <a:t>Ingreso y estabilidad a cargo de las conducciones. </a:t>
            </a:r>
            <a:r>
              <a:rPr lang="es-AR" b="1" dirty="0"/>
              <a:t> </a:t>
            </a:r>
            <a:r>
              <a:rPr lang="es-AR" dirty="0"/>
              <a:t>Atar salario, y estabilidad a desempeño de estudiantes según evaluaciones externas.</a:t>
            </a:r>
            <a:endParaRPr lang="es-AR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17</a:t>
            </a:fld>
            <a:endParaRPr lang="es-A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NO SOMOS LUDISTAS DEL SIGLO XXI</a:t>
            </a:r>
            <a:br>
              <a:rPr lang="es-AR" dirty="0"/>
            </a:br>
            <a:endParaRPr lang="es-AR" dirty="0"/>
          </a:p>
          <a:p>
            <a:r>
              <a:rPr lang="es-AR" dirty="0"/>
              <a:t>Los marxistas apoyamos el desarrollo de la ciencia y de la tecnología con un fin social, para mejora del bienestar de la humanidad y del cuidado del ambiente para las generaciones futura.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18</a:t>
            </a:fld>
            <a:endParaRPr lang="es-A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Neurociencias  e inteligencia emocional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AR" dirty="0"/>
              <a:t>¿Qué posicionamiento frente a ellas? </a:t>
            </a:r>
          </a:p>
          <a:p>
            <a:pPr>
              <a:buNone/>
            </a:pPr>
            <a:r>
              <a:rPr lang="es-AR" dirty="0"/>
              <a:t>	</a:t>
            </a:r>
          </a:p>
          <a:p>
            <a:pPr>
              <a:buNone/>
            </a:pPr>
            <a:r>
              <a:rPr lang="es-AR" dirty="0"/>
              <a:t>      No permitir que el PRO aparezca como el renovador. PRO enfoque </a:t>
            </a:r>
            <a:r>
              <a:rPr lang="es-AR" dirty="0" err="1"/>
              <a:t>biologicista</a:t>
            </a:r>
            <a:r>
              <a:rPr lang="es-AR" dirty="0"/>
              <a:t>, y caricaturesco.</a:t>
            </a:r>
          </a:p>
          <a:p>
            <a:pPr>
              <a:buNone/>
            </a:pPr>
            <a:endParaRPr lang="es-AR" dirty="0"/>
          </a:p>
          <a:p>
            <a:pPr>
              <a:buNone/>
            </a:pPr>
            <a:r>
              <a:rPr lang="es-AR" dirty="0"/>
              <a:t>	Apropiarnos de los avances científicos y tecnológicos al servicio de la lucha social. </a:t>
            </a:r>
          </a:p>
          <a:p>
            <a:pPr>
              <a:buNone/>
            </a:pPr>
            <a:endParaRPr lang="es-AR" dirty="0"/>
          </a:p>
          <a:p>
            <a:pPr>
              <a:buNone/>
            </a:pPr>
            <a:r>
              <a:rPr lang="es-AR" dirty="0"/>
              <a:t>	Estudiar enfoque desde la </a:t>
            </a:r>
            <a:r>
              <a:rPr lang="es-AR" dirty="0" err="1"/>
              <a:t>epigénesis</a:t>
            </a:r>
            <a:r>
              <a:rPr lang="es-AR" dirty="0"/>
              <a:t> y el llamado </a:t>
            </a:r>
            <a:r>
              <a:rPr lang="es-AR" dirty="0" err="1"/>
              <a:t>conectivismo</a:t>
            </a:r>
            <a:r>
              <a:rPr lang="es-AR" dirty="0"/>
              <a:t>.  Su uso desde una perspectiva social.</a:t>
            </a:r>
          </a:p>
          <a:p>
            <a:pPr>
              <a:buNone/>
            </a:pPr>
            <a:r>
              <a:rPr lang="es-AR" dirty="0"/>
              <a:t>	</a:t>
            </a:r>
          </a:p>
          <a:p>
            <a:pPr>
              <a:buNone/>
            </a:pPr>
            <a:r>
              <a:rPr lang="es-AR" dirty="0"/>
              <a:t>	Comparar con posición de Moreno frente a  </a:t>
            </a:r>
            <a:r>
              <a:rPr lang="es-AR" dirty="0" err="1"/>
              <a:t>Piaget</a:t>
            </a:r>
            <a:r>
              <a:rPr lang="es-AR" dirty="0"/>
              <a:t> y el constructivismo en década del 60. Luego lo trajo la dictadura. Diferenciar. </a:t>
            </a:r>
          </a:p>
          <a:p>
            <a:pPr>
              <a:buNone/>
            </a:pPr>
            <a:endParaRPr lang="es-AR" dirty="0"/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19</a:t>
            </a:fld>
            <a:endParaRPr lang="es-A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br>
              <a:rPr lang="es-AR" dirty="0"/>
            </a:br>
            <a:r>
              <a:rPr lang="es-AR" dirty="0"/>
              <a:t>Segunda generación de la Reforma de la educación en el mundo </a:t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s-AR" sz="5100" dirty="0"/>
              <a:t> </a:t>
            </a:r>
            <a:r>
              <a:rPr lang="es-AR" sz="5100" b="1" dirty="0"/>
              <a:t>4 lógicas: </a:t>
            </a:r>
            <a:br>
              <a:rPr lang="es-AR" sz="5100" b="1" dirty="0"/>
            </a:br>
            <a:endParaRPr lang="es-AR" sz="5100" b="1" dirty="0"/>
          </a:p>
          <a:p>
            <a:pPr lvl="0"/>
            <a:r>
              <a:rPr lang="es-AR" sz="3800" b="1" dirty="0"/>
              <a:t>1) Adecuar los sistemas educativos a los cambios en el mundo de la producción y a nuevas relaciones laborales.</a:t>
            </a:r>
          </a:p>
          <a:p>
            <a:pPr lvl="0"/>
            <a:endParaRPr lang="es-AR" sz="3800" b="1" dirty="0"/>
          </a:p>
          <a:p>
            <a:pPr lvl="0"/>
            <a:r>
              <a:rPr lang="es-AR" sz="3800" b="1" dirty="0"/>
              <a:t>2) Favorecer procesos de privatización como negocio del capital. </a:t>
            </a:r>
          </a:p>
          <a:p>
            <a:pPr lvl="0">
              <a:buNone/>
            </a:pPr>
            <a:r>
              <a:rPr lang="es-AR" sz="3800" b="1" dirty="0"/>
              <a:t>	(Se calcula en 3 trillones de dólares el gasto mundial en educación)</a:t>
            </a:r>
          </a:p>
          <a:p>
            <a:pPr lvl="0"/>
            <a:endParaRPr lang="es-AR" sz="38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2</a:t>
            </a:fld>
            <a:endParaRPr lang="es-A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DEFENDER LO PÚBLICO EN LA ESCUELA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s-AR" dirty="0"/>
          </a:p>
          <a:p>
            <a:r>
              <a:rPr lang="es-AR" dirty="0"/>
              <a:t>Destacar la escuela como espacio público de construcción de subjetividad</a:t>
            </a:r>
          </a:p>
          <a:p>
            <a:endParaRPr lang="es-AR" dirty="0"/>
          </a:p>
          <a:p>
            <a:r>
              <a:rPr lang="es-AR" dirty="0"/>
              <a:t>Defendemos el autogobierno del sistema educativo, independiente de los gobiernos y de las empresas, como conquistó la Reforma del 18 para poner la educación al servicio de la lucha por una sociedad emancipada de toda explotación y opresión de los seres humanos entre sí.</a:t>
            </a:r>
          </a:p>
          <a:p>
            <a:pPr>
              <a:buNone/>
            </a:pPr>
            <a:r>
              <a:rPr lang="es-AR" dirty="0"/>
              <a:t> 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20</a:t>
            </a:fld>
            <a:endParaRPr lang="es-A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AR" dirty="0"/>
            </a:br>
            <a:r>
              <a:rPr lang="es-AR" dirty="0"/>
              <a:t>REVOLUCIÓN PEDAGÓGICA PARA UNA ESCUELA AL SERVICIO DE LA LUCHA POR LA EMANCIPACIÓN HUMANA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/>
          </a:p>
          <a:p>
            <a:r>
              <a:rPr lang="es-AR" dirty="0"/>
              <a:t>La revolución digital plantea una revolución pedagógica en curso, que modificará la escuela. </a:t>
            </a:r>
          </a:p>
          <a:p>
            <a:r>
              <a:rPr lang="es-AR" dirty="0"/>
              <a:t>No sabemos aún cómo. </a:t>
            </a:r>
          </a:p>
          <a:p>
            <a:r>
              <a:rPr lang="es-AR" dirty="0"/>
              <a:t>Pero no queremos que esté al servicio del lucro y del interés privado.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21</a:t>
            </a:fld>
            <a:endParaRPr lang="es-A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s-AR" dirty="0"/>
          </a:p>
          <a:p>
            <a:r>
              <a:rPr lang="es-AR" sz="4000" dirty="0"/>
              <a:t>Todo nuestro accionar es para ponerla al servicio de los trabajadores y trabajadoras en su lucha por la emancipación de la humanidad de toda forma de explotación y opresión. </a:t>
            </a:r>
          </a:p>
          <a:p>
            <a:pPr marL="0" indent="0">
              <a:buNone/>
            </a:pPr>
            <a:r>
              <a:rPr lang="es-AR" sz="4000" dirty="0"/>
              <a:t> 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22</a:t>
            </a:fld>
            <a:endParaRPr lang="es-A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AR" b="1" dirty="0"/>
              <a:t>3) Ajustar el gasto de los estados para educación especialmente en los países endeudados con el capital financiero.</a:t>
            </a:r>
          </a:p>
          <a:p>
            <a:pPr lvl="0"/>
            <a:endParaRPr lang="es-AR" b="1" dirty="0"/>
          </a:p>
          <a:p>
            <a:pPr lvl="0"/>
            <a:r>
              <a:rPr lang="es-AR" b="1" dirty="0"/>
              <a:t>4) Profundizar la colonizar ideológica de la educación según los intereses del gran capital especialmente en los países dependientes o </a:t>
            </a:r>
            <a:r>
              <a:rPr lang="es-AR" b="1" dirty="0" err="1"/>
              <a:t>semicoloniales</a:t>
            </a:r>
            <a:r>
              <a:rPr lang="es-AR" b="1" dirty="0"/>
              <a:t>.</a:t>
            </a:r>
          </a:p>
          <a:p>
            <a:pPr>
              <a:buNone/>
            </a:pPr>
            <a:r>
              <a:rPr lang="es-AR" b="1" dirty="0"/>
              <a:t> 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s-AR" dirty="0"/>
            </a:br>
            <a:r>
              <a:rPr lang="es-AR" dirty="0"/>
              <a:t>Fundamentos de la Reforma:</a:t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s-AR" dirty="0"/>
          </a:p>
          <a:p>
            <a:r>
              <a:rPr lang="es-AR" sz="3800" dirty="0"/>
              <a:t>“Asistimos a la 4ta R</a:t>
            </a:r>
            <a:r>
              <a:rPr lang="es-AR" sz="3800" b="1" dirty="0"/>
              <a:t>evolución industrial: la  era de la nanotecnología, la neurociencias, la Big Data, la </a:t>
            </a:r>
            <a:r>
              <a:rPr lang="es-AR" sz="3800" b="1" dirty="0" err="1"/>
              <a:t>interfase</a:t>
            </a:r>
            <a:r>
              <a:rPr lang="es-AR" sz="3800" b="1" dirty="0"/>
              <a:t> entre lo digital, lo biológico y lo ambiental”</a:t>
            </a:r>
          </a:p>
          <a:p>
            <a:endParaRPr lang="es-AR" sz="3800" dirty="0"/>
          </a:p>
          <a:p>
            <a:r>
              <a:rPr lang="es-AR" sz="3800" dirty="0"/>
              <a:t>“Marchamos hacia nuevas relaciones laborales</a:t>
            </a:r>
            <a:r>
              <a:rPr lang="es-AR" sz="3800" b="1" dirty="0"/>
              <a:t>, o a la </a:t>
            </a:r>
            <a:r>
              <a:rPr lang="es-AR" sz="3800" b="1" dirty="0" err="1"/>
              <a:t>uberización</a:t>
            </a:r>
            <a:r>
              <a:rPr lang="es-AR" sz="3800" b="1" dirty="0"/>
              <a:t> del trabajo, con trabajadores autónomos preparados para un  mundo de incertidumbres”</a:t>
            </a:r>
            <a:r>
              <a:rPr lang="es-AR" sz="3800" dirty="0"/>
              <a:t>.</a:t>
            </a:r>
          </a:p>
          <a:p>
            <a:endParaRPr lang="es-AR" sz="3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r>
              <a:rPr lang="es-AR" dirty="0"/>
              <a:t>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85000" lnSpcReduction="20000"/>
          </a:bodyPr>
          <a:lstStyle/>
          <a:p>
            <a:r>
              <a:rPr lang="es-AR" b="1" dirty="0"/>
              <a:t>“</a:t>
            </a:r>
            <a:r>
              <a:rPr lang="es-AR" dirty="0"/>
              <a:t>La escuela es  un dispositivo del siglo XIX con docentes del Siglo XX para estudiantes del SXXI. Hay que “revolucionar el sistema educativo”. </a:t>
            </a:r>
          </a:p>
          <a:p>
            <a:endParaRPr lang="es-AR" dirty="0"/>
          </a:p>
          <a:p>
            <a:r>
              <a:rPr lang="es-AR" dirty="0"/>
              <a:t>“La Escuela debe </a:t>
            </a:r>
            <a:r>
              <a:rPr lang="es-AR" b="1" dirty="0"/>
              <a:t>revolucionar la relación pedagógica</a:t>
            </a:r>
            <a:r>
              <a:rPr lang="es-AR" dirty="0"/>
              <a:t>, donde el docente sea tutor, de procesos de aprendizaje que dirige el propio alumno.</a:t>
            </a:r>
          </a:p>
          <a:p>
            <a:endParaRPr lang="es-AR" dirty="0"/>
          </a:p>
          <a:p>
            <a:r>
              <a:rPr lang="es-AR" dirty="0"/>
              <a:t> “La Escuela debe ubicarse en la era de la Big data. No debe trasmitir información sino </a:t>
            </a:r>
            <a:r>
              <a:rPr lang="es-AR" b="1" dirty="0"/>
              <a:t>desarrollar competencias</a:t>
            </a:r>
            <a:r>
              <a:rPr lang="es-AR" dirty="0"/>
              <a:t> para manejarse en esta era.” </a:t>
            </a:r>
          </a:p>
          <a:p>
            <a:endParaRPr lang="es-AR" dirty="0"/>
          </a:p>
          <a:p>
            <a:r>
              <a:rPr lang="es-AR" dirty="0"/>
              <a:t> 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5</a:t>
            </a:fld>
            <a:endParaRPr lang="es-A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Educación para el desarrollo de competencias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endParaRPr lang="es-AR" dirty="0"/>
          </a:p>
          <a:p>
            <a:endParaRPr lang="es-AR" dirty="0"/>
          </a:p>
          <a:p>
            <a:r>
              <a:rPr lang="es-AR" dirty="0"/>
              <a:t>COMPETENCIAS 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6</a:t>
            </a:fld>
            <a:endParaRPr lang="es-AR"/>
          </a:p>
        </p:txBody>
      </p:sp>
      <p:sp>
        <p:nvSpPr>
          <p:cNvPr id="5" name="4 Flecha derecha"/>
          <p:cNvSpPr/>
          <p:nvPr/>
        </p:nvSpPr>
        <p:spPr>
          <a:xfrm rot="19082163">
            <a:off x="3751323" y="247952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Flecha derecha"/>
          <p:cNvSpPr/>
          <p:nvPr/>
        </p:nvSpPr>
        <p:spPr>
          <a:xfrm>
            <a:off x="3929058" y="32146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Flecha derecha"/>
          <p:cNvSpPr/>
          <p:nvPr/>
        </p:nvSpPr>
        <p:spPr>
          <a:xfrm rot="2700609">
            <a:off x="3742772" y="39182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CuadroTexto"/>
          <p:cNvSpPr txBox="1"/>
          <p:nvPr/>
        </p:nvSpPr>
        <p:spPr>
          <a:xfrm>
            <a:off x="5072066" y="1928802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/>
              <a:t>conocimientos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286380" y="3143248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/>
              <a:t>habilidades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286380" y="4286256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/>
              <a:t>emociones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AR" dirty="0"/>
            </a:br>
            <a:r>
              <a:rPr lang="es-AR" dirty="0"/>
              <a:t>EL SISTEMA EDUCATIVO DE ARGENTINA </a:t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AR" dirty="0"/>
          </a:p>
          <a:p>
            <a:r>
              <a:rPr lang="es-AR" dirty="0"/>
              <a:t>ES UN HIBRIDO, RESULTADO DE LA VOLUNTAD  DE LOS DE ARRIBA Y DE LA LUCHA DE LOS DE ABAJO. </a:t>
            </a:r>
          </a:p>
          <a:p>
            <a:endParaRPr lang="es-AR" dirty="0"/>
          </a:p>
          <a:p>
            <a:r>
              <a:rPr lang="es-AR" dirty="0"/>
              <a:t>LAS REFORMAS DESDE LOS 90 NO PUDIERON PASAR EN SUS TOTALIDAD, CASO ÚNICO EN AMERICA LATINA.</a:t>
            </a:r>
          </a:p>
          <a:p>
            <a:pPr>
              <a:buNone/>
            </a:pPr>
            <a:r>
              <a:rPr lang="es-AR" dirty="0"/>
              <a:t> 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7</a:t>
            </a:fld>
            <a:endParaRPr lang="es-A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Plan Maestro: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El PRO congeló el debate en el Congreso.</a:t>
            </a:r>
          </a:p>
          <a:p>
            <a:endParaRPr lang="es-AR" dirty="0"/>
          </a:p>
          <a:p>
            <a:r>
              <a:rPr lang="es-AR" dirty="0"/>
              <a:t>Pero la Reforma avanzó con desigualdad mediante  resoluciones desde el Consejo Federal de Educación aplicadas en las diferentes provincias.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8</a:t>
            </a:fld>
            <a:endParaRPr lang="es-A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PRIVATIZACIÓN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/>
              <a:t>Salto en la privatización</a:t>
            </a:r>
            <a:r>
              <a:rPr lang="es-AR" dirty="0"/>
              <a:t> al interior del sistema educativo público, no solo subsidios a escuelas privadas. </a:t>
            </a:r>
          </a:p>
          <a:p>
            <a:endParaRPr lang="es-AR" dirty="0"/>
          </a:p>
          <a:p>
            <a:r>
              <a:rPr lang="es-AR" dirty="0"/>
              <a:t>Convenios y contratos para formación docente continua, evaluación, asesoramiento a directores, consultorías para diseño de políticas a los gobiernos.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F958-7573-4FEA-A5C0-08DFCD595474}" type="slidenum">
              <a:rPr lang="es-AR" smtClean="0"/>
              <a:pPr/>
              <a:t>9</a:t>
            </a:fld>
            <a:endParaRPr lang="es-A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</TotalTime>
  <Words>1210</Words>
  <Application>Microsoft Office PowerPoint</Application>
  <PresentationFormat>Presentación en pantalla (4:3)</PresentationFormat>
  <Paragraphs>146</Paragraphs>
  <Slides>22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Arial</vt:lpstr>
      <vt:lpstr>Calibri</vt:lpstr>
      <vt:lpstr>Tema de Office</vt:lpstr>
      <vt:lpstr>REFORMA DE LA EDUCACIÓN  AL SERVICIO DE LA  REFORMA LABORAL</vt:lpstr>
      <vt:lpstr> Segunda generación de la Reforma de la educación en el mundo  </vt:lpstr>
      <vt:lpstr>Presentación de PowerPoint</vt:lpstr>
      <vt:lpstr> Fundamentos de la Reforma: </vt:lpstr>
      <vt:lpstr>.</vt:lpstr>
      <vt:lpstr>Educación para el desarrollo de competencias</vt:lpstr>
      <vt:lpstr> EL SISTEMA EDUCATIVO DE ARGENTINA  </vt:lpstr>
      <vt:lpstr>Plan Maestro:</vt:lpstr>
      <vt:lpstr>PRIVATIZACIÓN</vt:lpstr>
      <vt:lpstr>EMPRESAS DE SERVICIOS EDUCATIVOS*</vt:lpstr>
      <vt:lpstr>.</vt:lpstr>
      <vt:lpstr>.</vt:lpstr>
      <vt:lpstr>.</vt:lpstr>
      <vt:lpstr>AFECTAR EL DERECHO A EDUCACIÓN</vt:lpstr>
      <vt:lpstr>FRAGMENTAR EL SISTEMA</vt:lpstr>
      <vt:lpstr>CONTROL IDEOLÓGICO DEL AULA</vt:lpstr>
      <vt:lpstr>DISCIPLINAMIENTO DE LA DOCENCIA</vt:lpstr>
      <vt:lpstr> </vt:lpstr>
      <vt:lpstr>Neurociencias  e inteligencia emocional</vt:lpstr>
      <vt:lpstr>DEFENDER LO PÚBLICO EN LA ESCUELA </vt:lpstr>
      <vt:lpstr> REVOLUCIÓN PEDAGÓGICA PARA UNA ESCUELA AL SERVICIO DE LA LUCHA POR LA EMANCIPACIÓN HUMANA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 LABORAL  Y  REFORMA DE LA EDUCACIÓN</dc:title>
  <dc:creator>lamarrone</dc:creator>
  <cp:lastModifiedBy>Reynaldo Saccone</cp:lastModifiedBy>
  <cp:revision>60</cp:revision>
  <dcterms:created xsi:type="dcterms:W3CDTF">2019-05-21T17:59:07Z</dcterms:created>
  <dcterms:modified xsi:type="dcterms:W3CDTF">2020-11-17T19:05:11Z</dcterms:modified>
</cp:coreProperties>
</file>